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4" r:id="rId2"/>
    <p:sldId id="259" r:id="rId3"/>
    <p:sldId id="280" r:id="rId4"/>
    <p:sldId id="282" r:id="rId5"/>
    <p:sldId id="287" r:id="rId6"/>
    <p:sldId id="285" r:id="rId7"/>
    <p:sldId id="283" r:id="rId8"/>
    <p:sldId id="286" r:id="rId9"/>
    <p:sldId id="281" r:id="rId10"/>
  </p:sldIdLst>
  <p:sldSz cx="13004800" cy="9753600"/>
  <p:notesSz cx="6858000" cy="9144000"/>
  <p:defaultTextStyle>
    <a:defPPr>
      <a:defRPr lang="es-ES"/>
    </a:defPPr>
    <a:lvl1pPr algn="l" defTabSz="584200" rtl="0" eaLnBrk="0" fontAlgn="base" hangingPunct="0">
      <a:spcBef>
        <a:spcPct val="0"/>
      </a:spcBef>
      <a:spcAft>
        <a:spcPct val="0"/>
      </a:spcAft>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457200" indent="-228600" algn="l" defTabSz="584200" rtl="0" eaLnBrk="0" fontAlgn="base" hangingPunct="0">
      <a:spcBef>
        <a:spcPct val="0"/>
      </a:spcBef>
      <a:spcAft>
        <a:spcPct val="0"/>
      </a:spcAft>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914400" indent="-457200" algn="l" defTabSz="584200" rtl="0" eaLnBrk="0" fontAlgn="base" hangingPunct="0">
      <a:spcBef>
        <a:spcPct val="0"/>
      </a:spcBef>
      <a:spcAft>
        <a:spcPct val="0"/>
      </a:spcAft>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371600" indent="-685800" algn="l" defTabSz="584200" rtl="0" eaLnBrk="0" fontAlgn="base" hangingPunct="0">
      <a:spcBef>
        <a:spcPct val="0"/>
      </a:spcBef>
      <a:spcAft>
        <a:spcPct val="0"/>
      </a:spcAft>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1828800" indent="-914400" algn="l" defTabSz="584200" rtl="0" eaLnBrk="0" fontAlgn="base" hangingPunct="0">
      <a:spcBef>
        <a:spcPct val="0"/>
      </a:spcBef>
      <a:spcAft>
        <a:spcPct val="0"/>
      </a:spcAft>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C11"/>
    <a:srgbClr val="28D2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35252-8A62-2D44-BA35-BAE392EE8F2A}" v="264" dt="2021-01-29T10:38:03.73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6"/>
    <p:restoredTop sz="94673"/>
  </p:normalViewPr>
  <p:slideViewPr>
    <p:cSldViewPr snapToGrid="0" snapToObjects="1">
      <p:cViewPr varScale="1">
        <p:scale>
          <a:sx n="71" d="100"/>
          <a:sy n="71" d="100"/>
        </p:scale>
        <p:origin x="54" y="90"/>
      </p:cViewPr>
      <p:guideLst>
        <p:guide orient="horz" pos="3072"/>
        <p:guide pos="4096"/>
      </p:guideLst>
    </p:cSldViewPr>
  </p:slideViewPr>
  <p:notesTextViewPr>
    <p:cViewPr>
      <p:scale>
        <a:sx n="1" d="1"/>
        <a:sy n="1" d="1"/>
      </p:scale>
      <p:origin x="0" y="0"/>
    </p:cViewPr>
  </p:notesText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C0683BE3-4AF3-2E40-8024-548E0C077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a:extLst>
              <a:ext uri="{FF2B5EF4-FFF2-40B4-BE49-F238E27FC236}">
                <a16:creationId xmlns="" xmlns:a16="http://schemas.microsoft.com/office/drawing/2014/main" id="{5DB16873-60A0-6B4A-9447-28004E8369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00C38BBC-AE99-6C42-980D-8531C9E9F430}" type="datetimeFigureOut">
              <a:rPr lang="es-ES"/>
              <a:pPr>
                <a:defRPr/>
              </a:pPr>
              <a:t>02/09/2021</a:t>
            </a:fld>
            <a:endParaRPr lang="es-ES"/>
          </a:p>
        </p:txBody>
      </p:sp>
      <p:sp>
        <p:nvSpPr>
          <p:cNvPr id="4" name="Marcador de pie de página 3">
            <a:extLst>
              <a:ext uri="{FF2B5EF4-FFF2-40B4-BE49-F238E27FC236}">
                <a16:creationId xmlns="" xmlns:a16="http://schemas.microsoft.com/office/drawing/2014/main" id="{071673B8-0DEC-3D4B-A106-1B4AD610B4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5" name="Marcador de número de diapositiva 4">
            <a:extLst>
              <a:ext uri="{FF2B5EF4-FFF2-40B4-BE49-F238E27FC236}">
                <a16:creationId xmlns="" xmlns:a16="http://schemas.microsoft.com/office/drawing/2014/main" id="{A1B96E50-BD0C-A349-AB92-1CAC595FD7F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D61428-F637-D24B-B27E-31CC52023D32}" type="slidenum">
              <a:rPr lang="es-ES" altLang="es-ES"/>
              <a:pPr/>
              <a:t>‹Nº›</a:t>
            </a:fld>
            <a:endParaRPr lang="es-ES"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116">
            <a:extLst>
              <a:ext uri="{FF2B5EF4-FFF2-40B4-BE49-F238E27FC236}">
                <a16:creationId xmlns="" xmlns:a16="http://schemas.microsoft.com/office/drawing/2014/main" id="{ACEC6232-EDC9-3B4D-B510-AC7EF81C4952}"/>
              </a:ext>
            </a:extLst>
          </p:cNvPr>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39" name="Shape 117">
            <a:extLst>
              <a:ext uri="{FF2B5EF4-FFF2-40B4-BE49-F238E27FC236}">
                <a16:creationId xmlns="" xmlns:a16="http://schemas.microsoft.com/office/drawing/2014/main" id="{CC6BC578-9428-2C46-9C13-338B572541B5}"/>
              </a:ext>
            </a:extLst>
          </p:cNvPr>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s-ES" altLang="es-ES">
              <a:sym typeface="Helvetica Neue" panose="02000503000000020004" pitchFamily="2" charset="0"/>
            </a:endParaRPr>
          </a:p>
        </p:txBody>
      </p:sp>
    </p:spTree>
    <p:extLst>
      <p:ext uri="{BB962C8B-B14F-4D97-AF65-F5344CB8AC3E}">
        <p14:creationId xmlns:p14="http://schemas.microsoft.com/office/powerpoint/2010/main" val="236609070"/>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panose="02000503000000020004" pitchFamily="2" charset="0"/>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70262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175406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270000" y="1638300"/>
            <a:ext cx="10464800" cy="33020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a:extLst>
              <a:ext uri="{FF2B5EF4-FFF2-40B4-BE49-F238E27FC236}">
                <a16:creationId xmlns="" xmlns:a16="http://schemas.microsoft.com/office/drawing/2014/main" id="{E8EE24D5-2BA0-AE43-A6CD-9CA451EF8A35}"/>
              </a:ext>
            </a:extLst>
          </p:cNvPr>
          <p:cNvSpPr txBox="1">
            <a:spLocks noGrp="1" noChangeArrowheads="1"/>
          </p:cNvSpPr>
          <p:nvPr>
            <p:ph type="sldNum" sz="quarter" idx="10"/>
          </p:nvPr>
        </p:nvSpPr>
        <p:spPr/>
        <p:txBody>
          <a:bodyPr/>
          <a:lstStyle>
            <a:lvl1pPr>
              <a:defRPr>
                <a:latin typeface="Helvetica Neue Thin" panose="020B0403020202020204" pitchFamily="34" charset="0"/>
                <a:ea typeface="Helvetica Neue Thin" panose="020B0403020202020204" pitchFamily="34" charset="0"/>
                <a:cs typeface="Helvetica Neue Thin" panose="020B0403020202020204" pitchFamily="34" charset="0"/>
                <a:sym typeface="Helvetica Neue Thin" panose="020B0403020202020204" pitchFamily="34" charset="0"/>
              </a:defRPr>
            </a:lvl1pPr>
          </a:lstStyle>
          <a:p>
            <a:fld id="{585351FF-9C90-1C47-B238-991735595D59}" type="slidenum">
              <a:rPr lang="es-ES" altLang="es-ES"/>
              <a:pPr/>
              <a:t>‹Nº›</a:t>
            </a:fld>
            <a:endParaRPr lang="es-ES" altLang="es-ES"/>
          </a:p>
        </p:txBody>
      </p:sp>
      <p:sp>
        <p:nvSpPr>
          <p:cNvPr id="5" name="www.industrialdecomponentes.com">
            <a:extLst>
              <a:ext uri="{FF2B5EF4-FFF2-40B4-BE49-F238E27FC236}">
                <a16:creationId xmlns="" xmlns:a16="http://schemas.microsoft.com/office/drawing/2014/main" id="{DAF81975-C121-D944-9F0C-6FE3F1435F80}"/>
              </a:ext>
            </a:extLst>
          </p:cNvPr>
          <p:cNvSpPr>
            <a:spLocks noChangeArrowheads="1"/>
          </p:cNvSpPr>
          <p:nvPr userDrawn="1"/>
        </p:nvSpPr>
        <p:spPr bwMode="auto">
          <a:xfrm>
            <a:off x="0" y="8473861"/>
            <a:ext cx="13004800" cy="1279739"/>
          </a:xfrm>
          <a:prstGeom prst="rect">
            <a:avLst/>
          </a:prstGeom>
          <a:solidFill>
            <a:schemeClr val="tx2"/>
          </a:solidFill>
          <a:ln>
            <a:noFill/>
          </a:ln>
        </p:spPr>
        <p:txBody>
          <a:bodyPr lIns="76200" tIns="76200" rIns="76200" bIns="76200"/>
          <a:lstStyle>
            <a:lvl1pPr>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endParaRPr lang="es-ES" altLang="es-ES" sz="2000" b="0" dirty="0">
              <a:solidFill>
                <a:srgbClr val="28D2A6"/>
              </a:solidFill>
              <a:latin typeface="Montserrat SemiBold" pitchFamily="2" charset="77"/>
              <a:ea typeface="Montserrat SemiBold" pitchFamily="2" charset="77"/>
              <a:cs typeface="Montserrat SemiBold" pitchFamily="2" charset="77"/>
              <a:sym typeface="Montserrat SemiBold" pitchFamily="2" charset="77"/>
            </a:endParaRPr>
          </a:p>
        </p:txBody>
      </p:sp>
      <p:pic>
        <p:nvPicPr>
          <p:cNvPr id="6" name="Picture 6">
            <a:extLst>
              <a:ext uri="{FF2B5EF4-FFF2-40B4-BE49-F238E27FC236}">
                <a16:creationId xmlns="" xmlns:a16="http://schemas.microsoft.com/office/drawing/2014/main" id="{6729E1E0-259D-A741-9AD6-C773711FA58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213" t="3748" r="28869" b="4448"/>
          <a:stretch/>
        </p:blipFill>
        <p:spPr bwMode="auto">
          <a:xfrm>
            <a:off x="1704730" y="8671234"/>
            <a:ext cx="850904" cy="847232"/>
          </a:xfrm>
          <a:prstGeom prst="roundRect">
            <a:avLst/>
          </a:prstGeom>
          <a:noFill/>
          <a:extLst>
            <a:ext uri="{909E8E84-426E-40DD-AFC4-6F175D3DCCD1}">
              <a14:hiddenFill xmlns:a14="http://schemas.microsoft.com/office/drawing/2010/main">
                <a:solidFill>
                  <a:srgbClr val="FFFFFF"/>
                </a:solidFill>
              </a14:hiddenFill>
            </a:ext>
          </a:extLst>
        </p:spPr>
      </p:pic>
      <p:grpSp>
        <p:nvGrpSpPr>
          <p:cNvPr id="7" name="Grupo 6">
            <a:extLst>
              <a:ext uri="{FF2B5EF4-FFF2-40B4-BE49-F238E27FC236}">
                <a16:creationId xmlns="" xmlns:a16="http://schemas.microsoft.com/office/drawing/2014/main" id="{1B05B35A-285C-8F47-A629-466C8247D485}"/>
              </a:ext>
            </a:extLst>
          </p:cNvPr>
          <p:cNvGrpSpPr/>
          <p:nvPr userDrawn="1"/>
        </p:nvGrpSpPr>
        <p:grpSpPr>
          <a:xfrm>
            <a:off x="2703016" y="8643036"/>
            <a:ext cx="1715521" cy="841255"/>
            <a:chOff x="4031428" y="7244594"/>
            <a:chExt cx="1538201" cy="512616"/>
          </a:xfrm>
        </p:grpSpPr>
        <p:sp>
          <p:nvSpPr>
            <p:cNvPr id="8" name="Rectángulo 7">
              <a:extLst>
                <a:ext uri="{FF2B5EF4-FFF2-40B4-BE49-F238E27FC236}">
                  <a16:creationId xmlns="" xmlns:a16="http://schemas.microsoft.com/office/drawing/2014/main" id="{F8617C2D-89E2-6141-A6FC-75133234FC6C}"/>
                </a:ext>
              </a:extLst>
            </p:cNvPr>
            <p:cNvSpPr/>
            <p:nvPr/>
          </p:nvSpPr>
          <p:spPr>
            <a:xfrm>
              <a:off x="4031428" y="7253975"/>
              <a:ext cx="772584" cy="493862"/>
            </a:xfrm>
            <a:prstGeom prst="rect">
              <a:avLst/>
            </a:prstGeom>
            <a:solidFill>
              <a:srgbClr val="F57C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err="1">
                  <a:ln>
                    <a:noFill/>
                  </a:ln>
                  <a:solidFill>
                    <a:srgbClr val="FFFFFF"/>
                  </a:solidFill>
                  <a:effectLst/>
                  <a:uFillTx/>
                  <a:latin typeface="+mn-lt"/>
                  <a:ea typeface="+mn-ea"/>
                  <a:cs typeface="+mn-cs"/>
                  <a:sym typeface="Helvetica Neue Medium"/>
                </a:rPr>
                <a:t>ErP</a:t>
              </a:r>
              <a:endParaRPr kumimoji="0" lang="es-ES" sz="32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lang="es-ES" sz="1400" b="0" dirty="0">
                  <a:solidFill>
                    <a:srgbClr val="FFFFFF"/>
                  </a:solidFill>
                  <a:latin typeface="+mn-lt"/>
                  <a:ea typeface="+mn-ea"/>
                  <a:cs typeface="+mn-cs"/>
                  <a:sym typeface="Helvetica Neue Medium"/>
                </a:rPr>
                <a:t>READY</a:t>
              </a:r>
              <a:endParaRPr kumimoji="0" lang="es-E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Rectángulo 8">
              <a:extLst>
                <a:ext uri="{FF2B5EF4-FFF2-40B4-BE49-F238E27FC236}">
                  <a16:creationId xmlns="" xmlns:a16="http://schemas.microsoft.com/office/drawing/2014/main" id="{74CE749D-DE7C-6241-BA67-71E57403961B}"/>
                </a:ext>
              </a:extLst>
            </p:cNvPr>
            <p:cNvSpPr/>
            <p:nvPr/>
          </p:nvSpPr>
          <p:spPr>
            <a:xfrm>
              <a:off x="4797045" y="7244594"/>
              <a:ext cx="772584" cy="512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800" b="0" i="0" u="none" strike="noStrike" cap="none" spc="0" normalizeH="0" baseline="0" dirty="0">
                  <a:ln>
                    <a:noFill/>
                  </a:ln>
                  <a:solidFill>
                    <a:srgbClr val="FFFFFF"/>
                  </a:solidFill>
                  <a:effectLst/>
                  <a:uFillTx/>
                  <a:latin typeface="+mn-lt"/>
                  <a:ea typeface="+mn-ea"/>
                  <a:cs typeface="+mn-cs"/>
                  <a:sym typeface="Helvetica Neue Medium"/>
                </a:rPr>
                <a:t>APPLIES TO EUROPEAN DIRECTIVE FOR ENERGY RELATED PRODUCTS</a:t>
              </a:r>
              <a:endParaRPr kumimoji="0" lang="es-ES" sz="300" b="0" i="0" u="none" strike="noStrike" cap="none" spc="0" normalizeH="0" baseline="0" dirty="0">
                <a:ln>
                  <a:noFill/>
                </a:ln>
                <a:solidFill>
                  <a:srgbClr val="FFFFFF"/>
                </a:solidFill>
                <a:effectLst/>
                <a:uFillTx/>
                <a:latin typeface="+mn-lt"/>
                <a:ea typeface="+mn-ea"/>
                <a:cs typeface="+mn-cs"/>
                <a:sym typeface="Helvetica Neue Medium"/>
              </a:endParaRPr>
            </a:p>
          </p:txBody>
        </p:sp>
      </p:grpSp>
      <p:pic>
        <p:nvPicPr>
          <p:cNvPr id="10" name="Picture 8" descr="TÜV SÜD - Wikipedia, la enciclopedia libre">
            <a:extLst>
              <a:ext uri="{FF2B5EF4-FFF2-40B4-BE49-F238E27FC236}">
                <a16:creationId xmlns="" xmlns:a16="http://schemas.microsoft.com/office/drawing/2014/main" id="{CFD51AF4-34CF-EC40-8A9D-A20AA69AB89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8989" t="17945" r="19536" b="20569"/>
          <a:stretch/>
        </p:blipFill>
        <p:spPr bwMode="auto">
          <a:xfrm>
            <a:off x="773082" y="8654948"/>
            <a:ext cx="847081" cy="847231"/>
          </a:xfrm>
          <a:prstGeom prst="octagon">
            <a:avLst>
              <a:gd name="adj" fmla="val 29984"/>
            </a:avLst>
          </a:prstGeom>
          <a:noFill/>
          <a:extLst>
            <a:ext uri="{909E8E84-426E-40DD-AFC4-6F175D3DCCD1}">
              <a14:hiddenFill xmlns:a14="http://schemas.microsoft.com/office/drawing/2010/main">
                <a:solidFill>
                  <a:srgbClr val="FFFFFF"/>
                </a:solidFill>
              </a14:hiddenFill>
            </a:ext>
          </a:extLst>
        </p:spPr>
      </p:pic>
      <p:pic>
        <p:nvPicPr>
          <p:cNvPr id="13" name="Picture 10" descr="Unión Europea - Wikipedia, la enciclopedia libre">
            <a:extLst>
              <a:ext uri="{FF2B5EF4-FFF2-40B4-BE49-F238E27FC236}">
                <a16:creationId xmlns="" xmlns:a16="http://schemas.microsoft.com/office/drawing/2014/main" id="{6AFBE80C-8B70-6643-A3C4-E5F0EF68D5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51934" y="8690500"/>
            <a:ext cx="1207447" cy="8049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 xmlns:a16="http://schemas.microsoft.com/office/drawing/2014/main" id="{6BDD8693-FFF8-6242-9CCC-245B1BD6C1EA}"/>
              </a:ext>
            </a:extLst>
          </p:cNvPr>
          <p:cNvSpPr/>
          <p:nvPr userDrawn="1"/>
        </p:nvSpPr>
        <p:spPr>
          <a:xfrm>
            <a:off x="5559381" y="8718570"/>
            <a:ext cx="368322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1100" b="0" i="0" u="none" strike="noStrike" cap="none" spc="0" normalizeH="0" baseline="0" dirty="0">
                <a:ln>
                  <a:noFill/>
                </a:ln>
                <a:solidFill>
                  <a:srgbClr val="FFFFFF"/>
                </a:solidFill>
                <a:effectLst/>
                <a:uFillTx/>
                <a:latin typeface="+mn-lt"/>
                <a:ea typeface="+mn-ea"/>
                <a:cs typeface="+mn-cs"/>
                <a:sym typeface="Helvetica Neue Medium"/>
              </a:rPr>
              <a:t>UNIÓN EUROPEA</a:t>
            </a:r>
          </a:p>
          <a:p>
            <a:pPr marL="0" marR="0" indent="0" defTabSz="584200" rtl="0" fontAlgn="auto" latinLnBrk="0" hangingPunct="0">
              <a:lnSpc>
                <a:spcPct val="100000"/>
              </a:lnSpc>
              <a:spcBef>
                <a:spcPts val="0"/>
              </a:spcBef>
              <a:spcAft>
                <a:spcPts val="0"/>
              </a:spcAft>
              <a:buClrTx/>
              <a:buSzTx/>
              <a:buFontTx/>
              <a:buNone/>
              <a:tabLst/>
            </a:pPr>
            <a:endParaRPr kumimoji="0" lang="es-ES" sz="11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defTabSz="584200" rtl="0" fontAlgn="auto" latinLnBrk="0" hangingPunct="0">
              <a:lnSpc>
                <a:spcPct val="100000"/>
              </a:lnSpc>
              <a:spcBef>
                <a:spcPts val="0"/>
              </a:spcBef>
              <a:spcAft>
                <a:spcPts val="0"/>
              </a:spcAft>
              <a:buClrTx/>
              <a:buSzTx/>
              <a:buFontTx/>
              <a:buNone/>
              <a:tabLst/>
            </a:pPr>
            <a:r>
              <a:rPr lang="es-ES" sz="1100" b="0" dirty="0">
                <a:solidFill>
                  <a:srgbClr val="FFFFFF"/>
                </a:solidFill>
                <a:latin typeface="+mn-lt"/>
                <a:ea typeface="+mn-ea"/>
                <a:cs typeface="+mn-cs"/>
                <a:sym typeface="Helvetica Neue Medium"/>
              </a:rPr>
              <a:t>Fondos Europeos</a:t>
            </a:r>
          </a:p>
          <a:p>
            <a:pPr marL="0" marR="0" indent="0" defTabSz="584200" rtl="0" fontAlgn="auto" latinLnBrk="0" hangingPunct="0">
              <a:lnSpc>
                <a:spcPct val="100000"/>
              </a:lnSpc>
              <a:spcBef>
                <a:spcPts val="0"/>
              </a:spcBef>
              <a:spcAft>
                <a:spcPts val="0"/>
              </a:spcAft>
              <a:buClrTx/>
              <a:buSzTx/>
              <a:buFontTx/>
              <a:buNone/>
              <a:tabLst/>
            </a:pPr>
            <a:r>
              <a:rPr lang="es-ES" sz="1100" b="0" dirty="0">
                <a:solidFill>
                  <a:srgbClr val="FFFFFF"/>
                </a:solidFill>
                <a:latin typeface="+mn-lt"/>
                <a:ea typeface="+mn-ea"/>
                <a:cs typeface="+mn-cs"/>
                <a:sym typeface="Helvetica Neue Medium"/>
              </a:rPr>
              <a:t>Estructurales de Inversión</a:t>
            </a:r>
            <a:endParaRPr kumimoji="0" lang="es-ES" sz="11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5" name="Picture 20" descr="Marcado CE de máquinas: 20 años y en pañales - Blog COIICV">
            <a:extLst>
              <a:ext uri="{FF2B5EF4-FFF2-40B4-BE49-F238E27FC236}">
                <a16:creationId xmlns="" xmlns:a16="http://schemas.microsoft.com/office/drawing/2014/main" id="{6231E1A5-B1B4-B24B-896C-A80DDE98BB09}"/>
              </a:ext>
            </a:extLst>
          </p:cNvPr>
          <p:cNvPicPr>
            <a:picLocks noChangeAspect="1" noChangeArrowheads="1"/>
          </p:cNvPicPr>
          <p:nvPr userDrawn="1"/>
        </p:nvPicPr>
        <p:blipFill>
          <a:blip r:embed="rId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1587266" y="8690500"/>
            <a:ext cx="1207447" cy="85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332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1625600" y="673100"/>
            <a:ext cx="9753600" cy="5905500"/>
          </a:xfrm>
          <a:prstGeom prst="rect">
            <a:avLst/>
          </a:prstGeom>
        </p:spPr>
        <p:txBody>
          <a:bodyPr lIns="91439" tIns="45719" rIns="91439" bIns="45719" anchor="t">
            <a:noAutofit/>
          </a:bodyPr>
          <a:lstStyle/>
          <a:p>
            <a:pPr lvl="0"/>
            <a:endParaRPr noProof="0">
              <a:sym typeface="Helvetica Neue"/>
            </a:endParaRPr>
          </a:p>
        </p:txBody>
      </p:sp>
      <p:sp>
        <p:nvSpPr>
          <p:cNvPr id="21" name="Texto del título"/>
          <p:cNvSpPr txBox="1">
            <a:spLocks noGrp="1"/>
          </p:cNvSpPr>
          <p:nvPr>
            <p:ph type="title"/>
          </p:nvPr>
        </p:nvSpPr>
        <p:spPr>
          <a:xfrm>
            <a:off x="1270000" y="6718300"/>
            <a:ext cx="10464800" cy="1422400"/>
          </a:xfrm>
          <a:prstGeom prst="rect">
            <a:avLst/>
          </a:prstGeom>
        </p:spPr>
        <p:txBody>
          <a:bodyPr anchor="b"/>
          <a:lstStyle/>
          <a:p>
            <a:r>
              <a:rPr dirty="0" err="1"/>
              <a:t>Texto</a:t>
            </a:r>
            <a:r>
              <a:rPr dirty="0"/>
              <a:t> del </a:t>
            </a:r>
            <a:r>
              <a:rPr dirty="0" err="1"/>
              <a:t>título</a:t>
            </a:r>
            <a:endParaRPr dirty="0"/>
          </a:p>
        </p:txBody>
      </p:sp>
      <p:sp>
        <p:nvSpPr>
          <p:cNvPr id="22" name="Nivel de texto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rPr dirty="0"/>
              <a:t>Nivel de </a:t>
            </a:r>
            <a:r>
              <a:rPr dirty="0" err="1"/>
              <a:t>texto</a:t>
            </a:r>
            <a:r>
              <a:rPr dirty="0"/>
              <a:t> 1</a:t>
            </a:r>
          </a:p>
          <a:p>
            <a:pPr lvl="1"/>
            <a:r>
              <a:rPr dirty="0"/>
              <a:t>Nivel de </a:t>
            </a:r>
            <a:r>
              <a:rPr dirty="0" err="1"/>
              <a:t>texto</a:t>
            </a:r>
            <a:r>
              <a:rPr dirty="0"/>
              <a:t> 2</a:t>
            </a:r>
          </a:p>
          <a:p>
            <a:pPr lvl="2"/>
            <a:r>
              <a:rPr dirty="0"/>
              <a:t>Nivel de </a:t>
            </a:r>
            <a:r>
              <a:rPr dirty="0" err="1"/>
              <a:t>texto</a:t>
            </a:r>
            <a:r>
              <a:rPr dirty="0"/>
              <a:t> 3</a:t>
            </a:r>
          </a:p>
          <a:p>
            <a:pPr lvl="3"/>
            <a:r>
              <a:rPr dirty="0"/>
              <a:t>Nivel de </a:t>
            </a:r>
            <a:r>
              <a:rPr dirty="0" err="1"/>
              <a:t>texto</a:t>
            </a:r>
            <a:r>
              <a:rPr dirty="0"/>
              <a:t> 4</a:t>
            </a:r>
          </a:p>
          <a:p>
            <a:pPr lvl="4"/>
            <a:r>
              <a:rPr dirty="0"/>
              <a:t>Nivel de </a:t>
            </a:r>
            <a:r>
              <a:rPr dirty="0" err="1"/>
              <a:t>texto</a:t>
            </a:r>
            <a:r>
              <a:rPr dirty="0"/>
              <a:t> 5</a:t>
            </a:r>
          </a:p>
        </p:txBody>
      </p:sp>
      <p:sp>
        <p:nvSpPr>
          <p:cNvPr id="5" name="Número de diapositiva">
            <a:extLst>
              <a:ext uri="{FF2B5EF4-FFF2-40B4-BE49-F238E27FC236}">
                <a16:creationId xmlns="" xmlns:a16="http://schemas.microsoft.com/office/drawing/2014/main" id="{D5BA8793-C13D-304F-8B35-6AEBC90ACFD2}"/>
              </a:ext>
            </a:extLst>
          </p:cNvPr>
          <p:cNvSpPr txBox="1">
            <a:spLocks noGrp="1" noChangeArrowheads="1"/>
          </p:cNvSpPr>
          <p:nvPr>
            <p:ph type="sldNum" sz="quarter" idx="14"/>
          </p:nvPr>
        </p:nvSpPr>
        <p:spPr>
          <a:ln/>
        </p:spPr>
        <p:txBody>
          <a:bodyPr/>
          <a:lstStyle>
            <a:lvl1pPr>
              <a:defRPr/>
            </a:lvl1pPr>
          </a:lstStyle>
          <a:p>
            <a:fld id="{6FE26A8E-47A6-C541-9F08-4D7807236E69}" type="slidenum">
              <a:rPr lang="es-ES" altLang="es-ES"/>
              <a:pPr/>
              <a:t>‹Nº›</a:t>
            </a:fld>
            <a:endParaRPr lang="es-ES" altLang="es-ES"/>
          </a:p>
        </p:txBody>
      </p:sp>
      <p:sp>
        <p:nvSpPr>
          <p:cNvPr id="16" name="www.industrialdecomponentes.com">
            <a:extLst>
              <a:ext uri="{FF2B5EF4-FFF2-40B4-BE49-F238E27FC236}">
                <a16:creationId xmlns="" xmlns:a16="http://schemas.microsoft.com/office/drawing/2014/main" id="{409C9822-C1FE-A740-8B08-08ED75A766C8}"/>
              </a:ext>
            </a:extLst>
          </p:cNvPr>
          <p:cNvSpPr>
            <a:spLocks noChangeArrowheads="1"/>
          </p:cNvSpPr>
          <p:nvPr userDrawn="1"/>
        </p:nvSpPr>
        <p:spPr bwMode="auto">
          <a:xfrm>
            <a:off x="-3175" y="-438"/>
            <a:ext cx="13004800" cy="1279739"/>
          </a:xfrm>
          <a:prstGeom prst="rect">
            <a:avLst/>
          </a:prstGeom>
          <a:solidFill>
            <a:schemeClr val="tx2"/>
          </a:solidFill>
          <a:ln>
            <a:noFill/>
          </a:ln>
        </p:spPr>
        <p:txBody>
          <a:bodyPr lIns="76200" tIns="76200" rIns="76200" bIns="76200"/>
          <a:lstStyle>
            <a:lvl1pPr>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endParaRPr lang="es-ES" altLang="es-ES" sz="2000" b="0" dirty="0">
              <a:solidFill>
                <a:srgbClr val="28D2A6"/>
              </a:solidFill>
              <a:latin typeface="Montserrat SemiBold" pitchFamily="2" charset="77"/>
              <a:ea typeface="Montserrat SemiBold" pitchFamily="2" charset="77"/>
              <a:cs typeface="Montserrat SemiBold" pitchFamily="2" charset="77"/>
              <a:sym typeface="Montserrat SemiBold" pitchFamily="2" charset="77"/>
            </a:endParaRPr>
          </a:p>
        </p:txBody>
      </p:sp>
    </p:spTree>
    <p:extLst>
      <p:ext uri="{BB962C8B-B14F-4D97-AF65-F5344CB8AC3E}">
        <p14:creationId xmlns:p14="http://schemas.microsoft.com/office/powerpoint/2010/main" val="34790433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270000" y="3225800"/>
            <a:ext cx="10464800" cy="3302000"/>
          </a:xfrm>
          <a:prstGeom prst="rect">
            <a:avLst/>
          </a:prstGeom>
        </p:spPr>
        <p:txBody>
          <a:bodyPr/>
          <a:lstStyle/>
          <a:p>
            <a:r>
              <a:t>Texto del título</a:t>
            </a:r>
          </a:p>
        </p:txBody>
      </p:sp>
      <p:sp>
        <p:nvSpPr>
          <p:cNvPr id="3" name="Número de diapositiva">
            <a:extLst>
              <a:ext uri="{FF2B5EF4-FFF2-40B4-BE49-F238E27FC236}">
                <a16:creationId xmlns="" xmlns:a16="http://schemas.microsoft.com/office/drawing/2014/main" id="{891E1701-CDE6-B841-A6C2-80FF1FE96DC2}"/>
              </a:ext>
            </a:extLst>
          </p:cNvPr>
          <p:cNvSpPr txBox="1">
            <a:spLocks noGrp="1" noChangeArrowheads="1"/>
          </p:cNvSpPr>
          <p:nvPr>
            <p:ph type="sldNum" sz="quarter" idx="10"/>
          </p:nvPr>
        </p:nvSpPr>
        <p:spPr>
          <a:ln/>
        </p:spPr>
        <p:txBody>
          <a:bodyPr/>
          <a:lstStyle>
            <a:lvl1pPr>
              <a:defRPr/>
            </a:lvl1pPr>
          </a:lstStyle>
          <a:p>
            <a:fld id="{58754A61-954D-A64C-8EC3-2556E5EF3598}" type="slidenum">
              <a:rPr lang="es-ES" altLang="es-ES"/>
              <a:pPr/>
              <a:t>‹Nº›</a:t>
            </a:fld>
            <a:endParaRPr lang="es-ES" altLang="es-ES"/>
          </a:p>
        </p:txBody>
      </p:sp>
      <p:sp>
        <p:nvSpPr>
          <p:cNvPr id="4" name="Número de diapositiva">
            <a:extLst>
              <a:ext uri="{FF2B5EF4-FFF2-40B4-BE49-F238E27FC236}">
                <a16:creationId xmlns="" xmlns:a16="http://schemas.microsoft.com/office/drawing/2014/main" id="{72087BD3-938B-3747-B73E-03434F46F250}"/>
              </a:ext>
            </a:extLst>
          </p:cNvPr>
          <p:cNvSpPr txBox="1">
            <a:spLocks noChangeArrowheads="1"/>
          </p:cNvSpPr>
          <p:nvPr userDrawn="1"/>
        </p:nvSpPr>
        <p:spPr bwMode="auto">
          <a:xfrm>
            <a:off x="6329363" y="9296400"/>
            <a:ext cx="339725" cy="323850"/>
          </a:xfrm>
          <a:prstGeom prst="rect">
            <a:avLst/>
          </a:prstGeom>
          <a:noFill/>
          <a:ln>
            <a:noFill/>
          </a:ln>
        </p:spPr>
        <p:txBody>
          <a:bodyPr vert="horz" wrap="none" lIns="50800" tIns="50800" rIns="50800" bIns="50800" numCol="1" anchor="t" anchorCtr="0" compatLnSpc="1">
            <a:prstTxWarp prst="textNoShape">
              <a:avLst/>
            </a:prstTxWarp>
            <a:spAutoFit/>
          </a:bodyPr>
          <a:lstStyle>
            <a:defPPr>
              <a:defRPr lang="es-ES"/>
            </a:defPPr>
            <a:lvl1pPr algn="ctr" defTabSz="584200" rtl="0" eaLnBrk="1" fontAlgn="base" hangingPunct="0">
              <a:spcBef>
                <a:spcPct val="0"/>
              </a:spcBef>
              <a:spcAft>
                <a:spcPct val="0"/>
              </a:spcAft>
              <a:defRPr sz="1600" b="0" kern="1200">
                <a:solidFill>
                  <a:srgbClr val="000000"/>
                </a:solidFill>
                <a:latin typeface="Helvetica Neue Thin" panose="020B0403020202020204" pitchFamily="34" charset="0"/>
                <a:ea typeface="Helvetica Neue Thin" panose="020B0403020202020204" pitchFamily="34" charset="0"/>
                <a:cs typeface="Helvetica Neue Thin" panose="020B0403020202020204" pitchFamily="34" charset="0"/>
                <a:sym typeface="Helvetica Neue Thin" panose="020B0403020202020204" pitchFamily="34" charset="0"/>
              </a:defRPr>
            </a:lvl1pPr>
            <a:lvl2pPr marL="457200" indent="-228600" algn="l" defTabSz="584200" rtl="0" eaLnBrk="0" fontAlgn="base" hangingPunct="0">
              <a:spcBef>
                <a:spcPct val="0"/>
              </a:spcBef>
              <a:spcAft>
                <a:spcPct val="0"/>
              </a:spcAft>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914400" indent="-457200" algn="l" defTabSz="584200" rtl="0" eaLnBrk="0" fontAlgn="base" hangingPunct="0">
              <a:spcBef>
                <a:spcPct val="0"/>
              </a:spcBef>
              <a:spcAft>
                <a:spcPct val="0"/>
              </a:spcAft>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371600" indent="-685800" algn="l" defTabSz="584200" rtl="0" eaLnBrk="0" fontAlgn="base" hangingPunct="0">
              <a:spcBef>
                <a:spcPct val="0"/>
              </a:spcBef>
              <a:spcAft>
                <a:spcPct val="0"/>
              </a:spcAft>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1828800" indent="-914400" algn="l" defTabSz="584200" rtl="0" eaLnBrk="0" fontAlgn="base" hangingPunct="0">
              <a:spcBef>
                <a:spcPct val="0"/>
              </a:spcBef>
              <a:spcAft>
                <a:spcPct val="0"/>
              </a:spcAft>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24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fld id="{585351FF-9C90-1C47-B238-991735595D59}" type="slidenum">
              <a:rPr lang="es-ES" altLang="es-ES" smtClean="0"/>
              <a:pPr/>
              <a:t>‹Nº›</a:t>
            </a:fld>
            <a:endParaRPr lang="es-ES" altLang="es-ES"/>
          </a:p>
        </p:txBody>
      </p:sp>
      <p:sp>
        <p:nvSpPr>
          <p:cNvPr id="5" name="www.industrialdecomponentes.com">
            <a:extLst>
              <a:ext uri="{FF2B5EF4-FFF2-40B4-BE49-F238E27FC236}">
                <a16:creationId xmlns="" xmlns:a16="http://schemas.microsoft.com/office/drawing/2014/main" id="{4CF4F74B-80A0-A14B-964E-C53BFB5A3CA8}"/>
              </a:ext>
            </a:extLst>
          </p:cNvPr>
          <p:cNvSpPr>
            <a:spLocks noChangeArrowheads="1"/>
          </p:cNvSpPr>
          <p:nvPr userDrawn="1"/>
        </p:nvSpPr>
        <p:spPr bwMode="auto">
          <a:xfrm>
            <a:off x="0" y="8473861"/>
            <a:ext cx="13004800" cy="1279739"/>
          </a:xfrm>
          <a:prstGeom prst="rect">
            <a:avLst/>
          </a:prstGeom>
          <a:solidFill>
            <a:schemeClr val="tx2"/>
          </a:solidFill>
          <a:ln>
            <a:noFill/>
          </a:ln>
        </p:spPr>
        <p:txBody>
          <a:bodyPr lIns="76200" tIns="76200" rIns="76200" bIns="76200"/>
          <a:lstStyle>
            <a:lvl1pPr>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endParaRPr lang="es-ES" altLang="es-ES" sz="2000" b="0" dirty="0">
              <a:solidFill>
                <a:srgbClr val="28D2A6"/>
              </a:solidFill>
              <a:latin typeface="Montserrat SemiBold" pitchFamily="2" charset="77"/>
              <a:ea typeface="Montserrat SemiBold" pitchFamily="2" charset="77"/>
              <a:cs typeface="Montserrat SemiBold" pitchFamily="2" charset="77"/>
              <a:sym typeface="Montserrat SemiBold" pitchFamily="2" charset="77"/>
            </a:endParaRPr>
          </a:p>
        </p:txBody>
      </p:sp>
      <p:pic>
        <p:nvPicPr>
          <p:cNvPr id="6" name="Picture 6">
            <a:extLst>
              <a:ext uri="{FF2B5EF4-FFF2-40B4-BE49-F238E27FC236}">
                <a16:creationId xmlns="" xmlns:a16="http://schemas.microsoft.com/office/drawing/2014/main" id="{282B11CC-9D73-2E44-9CC1-30B87953172A}"/>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213" t="3748" r="28869" b="4448"/>
          <a:stretch/>
        </p:blipFill>
        <p:spPr bwMode="auto">
          <a:xfrm>
            <a:off x="1704730" y="8671234"/>
            <a:ext cx="850904" cy="847232"/>
          </a:xfrm>
          <a:prstGeom prst="roundRect">
            <a:avLst/>
          </a:prstGeom>
          <a:noFill/>
          <a:extLst>
            <a:ext uri="{909E8E84-426E-40DD-AFC4-6F175D3DCCD1}">
              <a14:hiddenFill xmlns:a14="http://schemas.microsoft.com/office/drawing/2010/main">
                <a:solidFill>
                  <a:srgbClr val="FFFFFF"/>
                </a:solidFill>
              </a14:hiddenFill>
            </a:ext>
          </a:extLst>
        </p:spPr>
      </p:pic>
      <p:grpSp>
        <p:nvGrpSpPr>
          <p:cNvPr id="7" name="Grupo 6">
            <a:extLst>
              <a:ext uri="{FF2B5EF4-FFF2-40B4-BE49-F238E27FC236}">
                <a16:creationId xmlns="" xmlns:a16="http://schemas.microsoft.com/office/drawing/2014/main" id="{384CD7CE-5827-034A-90FC-8A804A9661BA}"/>
              </a:ext>
            </a:extLst>
          </p:cNvPr>
          <p:cNvGrpSpPr/>
          <p:nvPr userDrawn="1"/>
        </p:nvGrpSpPr>
        <p:grpSpPr>
          <a:xfrm>
            <a:off x="2703016" y="8643036"/>
            <a:ext cx="1715521" cy="841255"/>
            <a:chOff x="4031428" y="7244594"/>
            <a:chExt cx="1538201" cy="512616"/>
          </a:xfrm>
        </p:grpSpPr>
        <p:sp>
          <p:nvSpPr>
            <p:cNvPr id="8" name="Rectángulo 7">
              <a:extLst>
                <a:ext uri="{FF2B5EF4-FFF2-40B4-BE49-F238E27FC236}">
                  <a16:creationId xmlns="" xmlns:a16="http://schemas.microsoft.com/office/drawing/2014/main" id="{8D11E6C6-2FF3-1A4A-A102-E4434EF21A21}"/>
                </a:ext>
              </a:extLst>
            </p:cNvPr>
            <p:cNvSpPr/>
            <p:nvPr/>
          </p:nvSpPr>
          <p:spPr>
            <a:xfrm>
              <a:off x="4031428" y="7253975"/>
              <a:ext cx="772584" cy="493862"/>
            </a:xfrm>
            <a:prstGeom prst="rect">
              <a:avLst/>
            </a:prstGeom>
            <a:solidFill>
              <a:srgbClr val="F57C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err="1">
                  <a:ln>
                    <a:noFill/>
                  </a:ln>
                  <a:solidFill>
                    <a:srgbClr val="FFFFFF"/>
                  </a:solidFill>
                  <a:effectLst/>
                  <a:uFillTx/>
                  <a:latin typeface="+mn-lt"/>
                  <a:ea typeface="+mn-ea"/>
                  <a:cs typeface="+mn-cs"/>
                  <a:sym typeface="Helvetica Neue Medium"/>
                </a:rPr>
                <a:t>ErP</a:t>
              </a:r>
              <a:endParaRPr kumimoji="0" lang="es-ES" sz="32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lang="es-ES" sz="1400" b="0" dirty="0">
                  <a:solidFill>
                    <a:srgbClr val="FFFFFF"/>
                  </a:solidFill>
                  <a:latin typeface="+mn-lt"/>
                  <a:ea typeface="+mn-ea"/>
                  <a:cs typeface="+mn-cs"/>
                  <a:sym typeface="Helvetica Neue Medium"/>
                </a:rPr>
                <a:t>READY</a:t>
              </a:r>
              <a:endParaRPr kumimoji="0" lang="es-E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Rectángulo 8">
              <a:extLst>
                <a:ext uri="{FF2B5EF4-FFF2-40B4-BE49-F238E27FC236}">
                  <a16:creationId xmlns="" xmlns:a16="http://schemas.microsoft.com/office/drawing/2014/main" id="{2DFB633E-6D91-F746-9B0E-8E6BABB61F5F}"/>
                </a:ext>
              </a:extLst>
            </p:cNvPr>
            <p:cNvSpPr/>
            <p:nvPr/>
          </p:nvSpPr>
          <p:spPr>
            <a:xfrm>
              <a:off x="4797045" y="7244594"/>
              <a:ext cx="772584" cy="512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800" b="0" i="0" u="none" strike="noStrike" cap="none" spc="0" normalizeH="0" baseline="0" dirty="0">
                  <a:ln>
                    <a:noFill/>
                  </a:ln>
                  <a:solidFill>
                    <a:srgbClr val="FFFFFF"/>
                  </a:solidFill>
                  <a:effectLst/>
                  <a:uFillTx/>
                  <a:latin typeface="+mn-lt"/>
                  <a:ea typeface="+mn-ea"/>
                  <a:cs typeface="+mn-cs"/>
                  <a:sym typeface="Helvetica Neue Medium"/>
                </a:rPr>
                <a:t>APPLIES TO EUROPEAN DIRECTIVE FOR ENERGY RELATED PRODUCTS</a:t>
              </a:r>
              <a:endParaRPr kumimoji="0" lang="es-ES" sz="300" b="0" i="0" u="none" strike="noStrike" cap="none" spc="0" normalizeH="0" baseline="0" dirty="0">
                <a:ln>
                  <a:noFill/>
                </a:ln>
                <a:solidFill>
                  <a:srgbClr val="FFFFFF"/>
                </a:solidFill>
                <a:effectLst/>
                <a:uFillTx/>
                <a:latin typeface="+mn-lt"/>
                <a:ea typeface="+mn-ea"/>
                <a:cs typeface="+mn-cs"/>
                <a:sym typeface="Helvetica Neue Medium"/>
              </a:endParaRPr>
            </a:p>
          </p:txBody>
        </p:sp>
      </p:grpSp>
      <p:pic>
        <p:nvPicPr>
          <p:cNvPr id="10" name="Picture 8" descr="TÜV SÜD - Wikipedia, la enciclopedia libre">
            <a:extLst>
              <a:ext uri="{FF2B5EF4-FFF2-40B4-BE49-F238E27FC236}">
                <a16:creationId xmlns="" xmlns:a16="http://schemas.microsoft.com/office/drawing/2014/main" id="{6834B22C-A492-9E4F-AB3A-19C69562F08A}"/>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8989" t="17945" r="19536" b="20569"/>
          <a:stretch/>
        </p:blipFill>
        <p:spPr bwMode="auto">
          <a:xfrm>
            <a:off x="773082" y="8654948"/>
            <a:ext cx="847081" cy="847231"/>
          </a:xfrm>
          <a:prstGeom prst="octagon">
            <a:avLst>
              <a:gd name="adj" fmla="val 29984"/>
            </a:avLst>
          </a:prstGeom>
          <a:noFill/>
          <a:extLst>
            <a:ext uri="{909E8E84-426E-40DD-AFC4-6F175D3DCCD1}">
              <a14:hiddenFill xmlns:a14="http://schemas.microsoft.com/office/drawing/2010/main">
                <a:solidFill>
                  <a:srgbClr val="FFFFFF"/>
                </a:solidFill>
              </a14:hiddenFill>
            </a:ext>
          </a:extLst>
        </p:spPr>
      </p:pic>
      <p:pic>
        <p:nvPicPr>
          <p:cNvPr id="11" name="Picture 10" descr="Unión Europea - Wikipedia, la enciclopedia libre">
            <a:extLst>
              <a:ext uri="{FF2B5EF4-FFF2-40B4-BE49-F238E27FC236}">
                <a16:creationId xmlns="" xmlns:a16="http://schemas.microsoft.com/office/drawing/2014/main" id="{0B46531B-5C9D-6949-B078-FF371A44F61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51934" y="8690500"/>
            <a:ext cx="1207447" cy="8049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 xmlns:a16="http://schemas.microsoft.com/office/drawing/2014/main" id="{3088D2EA-B4B1-0049-9620-0D3028220324}"/>
              </a:ext>
            </a:extLst>
          </p:cNvPr>
          <p:cNvSpPr/>
          <p:nvPr userDrawn="1"/>
        </p:nvSpPr>
        <p:spPr>
          <a:xfrm>
            <a:off x="5559381" y="8718570"/>
            <a:ext cx="368322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1100" b="0" i="0" u="none" strike="noStrike" cap="none" spc="0" normalizeH="0" baseline="0" dirty="0">
                <a:ln>
                  <a:noFill/>
                </a:ln>
                <a:solidFill>
                  <a:srgbClr val="FFFFFF"/>
                </a:solidFill>
                <a:effectLst/>
                <a:uFillTx/>
                <a:latin typeface="+mn-lt"/>
                <a:ea typeface="+mn-ea"/>
                <a:cs typeface="+mn-cs"/>
                <a:sym typeface="Helvetica Neue Medium"/>
              </a:rPr>
              <a:t>UNIÓN EUROPEA</a:t>
            </a:r>
          </a:p>
          <a:p>
            <a:pPr marL="0" marR="0" indent="0" defTabSz="584200" rtl="0" fontAlgn="auto" latinLnBrk="0" hangingPunct="0">
              <a:lnSpc>
                <a:spcPct val="100000"/>
              </a:lnSpc>
              <a:spcBef>
                <a:spcPts val="0"/>
              </a:spcBef>
              <a:spcAft>
                <a:spcPts val="0"/>
              </a:spcAft>
              <a:buClrTx/>
              <a:buSzTx/>
              <a:buFontTx/>
              <a:buNone/>
              <a:tabLst/>
            </a:pPr>
            <a:endParaRPr kumimoji="0" lang="es-ES" sz="11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defTabSz="584200" rtl="0" fontAlgn="auto" latinLnBrk="0" hangingPunct="0">
              <a:lnSpc>
                <a:spcPct val="100000"/>
              </a:lnSpc>
              <a:spcBef>
                <a:spcPts val="0"/>
              </a:spcBef>
              <a:spcAft>
                <a:spcPts val="0"/>
              </a:spcAft>
              <a:buClrTx/>
              <a:buSzTx/>
              <a:buFontTx/>
              <a:buNone/>
              <a:tabLst/>
            </a:pPr>
            <a:r>
              <a:rPr lang="es-ES" sz="1100" b="0" dirty="0">
                <a:solidFill>
                  <a:srgbClr val="FFFFFF"/>
                </a:solidFill>
                <a:latin typeface="+mn-lt"/>
                <a:ea typeface="+mn-ea"/>
                <a:cs typeface="+mn-cs"/>
                <a:sym typeface="Helvetica Neue Medium"/>
              </a:rPr>
              <a:t>Fondos Europeos</a:t>
            </a:r>
          </a:p>
          <a:p>
            <a:pPr marL="0" marR="0" indent="0" defTabSz="584200" rtl="0" fontAlgn="auto" latinLnBrk="0" hangingPunct="0">
              <a:lnSpc>
                <a:spcPct val="100000"/>
              </a:lnSpc>
              <a:spcBef>
                <a:spcPts val="0"/>
              </a:spcBef>
              <a:spcAft>
                <a:spcPts val="0"/>
              </a:spcAft>
              <a:buClrTx/>
              <a:buSzTx/>
              <a:buFontTx/>
              <a:buNone/>
              <a:tabLst/>
            </a:pPr>
            <a:r>
              <a:rPr lang="es-ES" sz="1100" b="0" dirty="0">
                <a:solidFill>
                  <a:srgbClr val="FFFFFF"/>
                </a:solidFill>
                <a:latin typeface="+mn-lt"/>
                <a:ea typeface="+mn-ea"/>
                <a:cs typeface="+mn-cs"/>
                <a:sym typeface="Helvetica Neue Medium"/>
              </a:rPr>
              <a:t>Estructurales de Inversión</a:t>
            </a:r>
            <a:endParaRPr kumimoji="0" lang="es-ES" sz="11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3" name="Picture 20" descr="Marcado CE de máquinas: 20 años y en pañales - Blog COIICV">
            <a:extLst>
              <a:ext uri="{FF2B5EF4-FFF2-40B4-BE49-F238E27FC236}">
                <a16:creationId xmlns="" xmlns:a16="http://schemas.microsoft.com/office/drawing/2014/main" id="{3677F1DB-5CAB-1C4E-BD3E-F46AC09145C6}"/>
              </a:ext>
            </a:extLst>
          </p:cNvPr>
          <p:cNvPicPr>
            <a:picLocks noChangeAspect="1" noChangeArrowheads="1"/>
          </p:cNvPicPr>
          <p:nvPr userDrawn="1"/>
        </p:nvPicPr>
        <p:blipFill>
          <a:blip r:embed="rId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1587266" y="8690500"/>
            <a:ext cx="1207447" cy="85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559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pPr lvl="0"/>
            <a:endParaRPr noProof="0">
              <a:sym typeface="Helvetica Neue"/>
            </a:endParaRPr>
          </a:p>
        </p:txBody>
      </p:sp>
      <p:sp>
        <p:nvSpPr>
          <p:cNvPr id="39" name="Texto del título"/>
          <p:cNvSpPr txBox="1">
            <a:spLocks noGrp="1"/>
          </p:cNvSpPr>
          <p:nvPr>
            <p:ph type="title"/>
          </p:nvPr>
        </p:nvSpPr>
        <p:spPr>
          <a:xfrm>
            <a:off x="952500" y="635000"/>
            <a:ext cx="5334000" cy="3987800"/>
          </a:xfrm>
          <a:prstGeom prst="rect">
            <a:avLst/>
          </a:prstGeom>
        </p:spPr>
        <p:txBody>
          <a:bodyPr anchor="b"/>
          <a:lstStyle>
            <a:lvl1pPr>
              <a:defRPr sz="6000"/>
            </a:lvl1pPr>
          </a:lstStyle>
          <a:p>
            <a:r>
              <a:t>Texto del título</a:t>
            </a:r>
          </a:p>
        </p:txBody>
      </p:sp>
      <p:sp>
        <p:nvSpPr>
          <p:cNvPr id="40" name="Nivel de texto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a:extLst>
              <a:ext uri="{FF2B5EF4-FFF2-40B4-BE49-F238E27FC236}">
                <a16:creationId xmlns="" xmlns:a16="http://schemas.microsoft.com/office/drawing/2014/main" id="{5078D684-D8D2-6F4F-94E3-CAD338BA65AD}"/>
              </a:ext>
            </a:extLst>
          </p:cNvPr>
          <p:cNvSpPr txBox="1">
            <a:spLocks noGrp="1" noChangeArrowheads="1"/>
          </p:cNvSpPr>
          <p:nvPr>
            <p:ph type="sldNum" sz="quarter" idx="14"/>
          </p:nvPr>
        </p:nvSpPr>
        <p:spPr>
          <a:ln/>
        </p:spPr>
        <p:txBody>
          <a:bodyPr/>
          <a:lstStyle>
            <a:lvl1pPr>
              <a:defRPr/>
            </a:lvl1pPr>
          </a:lstStyle>
          <a:p>
            <a:fld id="{C325F643-60B3-4B4C-9EDF-7FA90CEBAC15}" type="slidenum">
              <a:rPr lang="es-ES" altLang="es-ES"/>
              <a:pPr/>
              <a:t>‹Nº›</a:t>
            </a:fld>
            <a:endParaRPr lang="es-ES" altLang="es-ES"/>
          </a:p>
        </p:txBody>
      </p:sp>
    </p:spTree>
    <p:extLst>
      <p:ext uri="{BB962C8B-B14F-4D97-AF65-F5344CB8AC3E}">
        <p14:creationId xmlns:p14="http://schemas.microsoft.com/office/powerpoint/2010/main" val="238671160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pPr lvl="0"/>
            <a:endParaRPr noProof="0">
              <a:sym typeface="Helvetica Neue"/>
            </a:endParaRPr>
          </a:p>
        </p:txBody>
      </p:sp>
      <p:sp>
        <p:nvSpPr>
          <p:cNvPr id="84" name="Imagen"/>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pPr lvl="0"/>
            <a:endParaRPr noProof="0">
              <a:sym typeface="Helvetica Neue"/>
            </a:endParaRPr>
          </a:p>
        </p:txBody>
      </p:sp>
      <p:sp>
        <p:nvSpPr>
          <p:cNvPr id="85" name="Imagen"/>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pPr lvl="0"/>
            <a:endParaRPr noProof="0">
              <a:sym typeface="Helvetica Neue"/>
            </a:endParaRPr>
          </a:p>
        </p:txBody>
      </p:sp>
      <p:sp>
        <p:nvSpPr>
          <p:cNvPr id="5" name="Número de diapositiva">
            <a:extLst>
              <a:ext uri="{FF2B5EF4-FFF2-40B4-BE49-F238E27FC236}">
                <a16:creationId xmlns="" xmlns:a16="http://schemas.microsoft.com/office/drawing/2014/main" id="{04825ED2-3456-8E47-9454-667233DED054}"/>
              </a:ext>
            </a:extLst>
          </p:cNvPr>
          <p:cNvSpPr txBox="1">
            <a:spLocks noGrp="1" noChangeArrowheads="1"/>
          </p:cNvSpPr>
          <p:nvPr>
            <p:ph type="sldNum" sz="quarter" idx="16"/>
          </p:nvPr>
        </p:nvSpPr>
        <p:spPr>
          <a:ln/>
        </p:spPr>
        <p:txBody>
          <a:bodyPr/>
          <a:lstStyle>
            <a:lvl1pPr>
              <a:defRPr/>
            </a:lvl1pPr>
          </a:lstStyle>
          <a:p>
            <a:fld id="{B773EDBB-54B2-3D41-A4BE-4C433BE223AF}" type="slidenum">
              <a:rPr lang="es-ES" altLang="es-ES"/>
              <a:pPr/>
              <a:t>‹Nº›</a:t>
            </a:fld>
            <a:endParaRPr lang="es-ES" altLang="es-ES"/>
          </a:p>
        </p:txBody>
      </p:sp>
    </p:spTree>
    <p:extLst>
      <p:ext uri="{BB962C8B-B14F-4D97-AF65-F5344CB8AC3E}">
        <p14:creationId xmlns:p14="http://schemas.microsoft.com/office/powerpoint/2010/main" val="2959356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 Juan López</a:t>
            </a:r>
          </a:p>
        </p:txBody>
      </p:sp>
      <p:sp>
        <p:nvSpPr>
          <p:cNvPr id="94" name="“Escribir una cita aquí”"/>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“Escribir una cita aquí” </a:t>
            </a:r>
          </a:p>
        </p:txBody>
      </p:sp>
      <p:sp>
        <p:nvSpPr>
          <p:cNvPr id="4" name="Número de diapositiva">
            <a:extLst>
              <a:ext uri="{FF2B5EF4-FFF2-40B4-BE49-F238E27FC236}">
                <a16:creationId xmlns="" xmlns:a16="http://schemas.microsoft.com/office/drawing/2014/main" id="{51FDC657-C7F7-5F45-9ED7-1ACAB724B533}"/>
              </a:ext>
            </a:extLst>
          </p:cNvPr>
          <p:cNvSpPr txBox="1">
            <a:spLocks noGrp="1" noChangeArrowheads="1"/>
          </p:cNvSpPr>
          <p:nvPr>
            <p:ph type="sldNum" sz="quarter" idx="15"/>
          </p:nvPr>
        </p:nvSpPr>
        <p:spPr>
          <a:ln/>
        </p:spPr>
        <p:txBody>
          <a:bodyPr/>
          <a:lstStyle>
            <a:lvl1pPr>
              <a:defRPr/>
            </a:lvl1pPr>
          </a:lstStyle>
          <a:p>
            <a:fld id="{B7D11F75-0FD1-F846-BE0C-E7800AABB688}" type="slidenum">
              <a:rPr lang="es-ES" altLang="es-ES"/>
              <a:pPr/>
              <a:t>‹Nº›</a:t>
            </a:fld>
            <a:endParaRPr lang="es-ES" altLang="es-ES"/>
          </a:p>
        </p:txBody>
      </p:sp>
    </p:spTree>
    <p:extLst>
      <p:ext uri="{BB962C8B-B14F-4D97-AF65-F5344CB8AC3E}">
        <p14:creationId xmlns:p14="http://schemas.microsoft.com/office/powerpoint/2010/main" val="2026762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0"/>
            <a:ext cx="13004800" cy="9753600"/>
          </a:xfrm>
          <a:prstGeom prst="rect">
            <a:avLst/>
          </a:prstGeom>
        </p:spPr>
        <p:txBody>
          <a:bodyPr lIns="91439" tIns="45719" rIns="91439" bIns="45719" anchor="t">
            <a:noAutofit/>
          </a:bodyPr>
          <a:lstStyle/>
          <a:p>
            <a:pPr lvl="0"/>
            <a:endParaRPr noProof="0">
              <a:sym typeface="Helvetica Neue"/>
            </a:endParaRPr>
          </a:p>
        </p:txBody>
      </p:sp>
      <p:sp>
        <p:nvSpPr>
          <p:cNvPr id="3" name="Número de diapositiva">
            <a:extLst>
              <a:ext uri="{FF2B5EF4-FFF2-40B4-BE49-F238E27FC236}">
                <a16:creationId xmlns="" xmlns:a16="http://schemas.microsoft.com/office/drawing/2014/main" id="{423A6CD0-9869-4144-A845-D1F7B3F572A6}"/>
              </a:ext>
            </a:extLst>
          </p:cNvPr>
          <p:cNvSpPr txBox="1">
            <a:spLocks noGrp="1" noChangeArrowheads="1"/>
          </p:cNvSpPr>
          <p:nvPr>
            <p:ph type="sldNum" sz="quarter" idx="14"/>
          </p:nvPr>
        </p:nvSpPr>
        <p:spPr>
          <a:ln/>
        </p:spPr>
        <p:txBody>
          <a:bodyPr/>
          <a:lstStyle>
            <a:lvl1pPr>
              <a:defRPr/>
            </a:lvl1pPr>
          </a:lstStyle>
          <a:p>
            <a:fld id="{92EB405D-45AD-7B4F-8452-3524DE8B6D39}" type="slidenum">
              <a:rPr lang="es-ES" altLang="es-ES"/>
              <a:pPr/>
              <a:t>‹Nº›</a:t>
            </a:fld>
            <a:endParaRPr lang="es-ES" altLang="es-ES"/>
          </a:p>
        </p:txBody>
      </p:sp>
    </p:spTree>
    <p:extLst>
      <p:ext uri="{BB962C8B-B14F-4D97-AF65-F5344CB8AC3E}">
        <p14:creationId xmlns:p14="http://schemas.microsoft.com/office/powerpoint/2010/main" val="309073245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55000"/>
          </a:srgbClr>
        </a:solidFill>
        <a:effectLst/>
      </p:bgPr>
    </p:bg>
    <p:spTree>
      <p:nvGrpSpPr>
        <p:cNvPr id="1" name=""/>
        <p:cNvGrpSpPr/>
        <p:nvPr/>
      </p:nvGrpSpPr>
      <p:grpSpPr>
        <a:xfrm>
          <a:off x="0" y="0"/>
          <a:ext cx="0" cy="0"/>
          <a:chOff x="0" y="0"/>
          <a:chExt cx="0" cy="0"/>
        </a:xfrm>
      </p:grpSpPr>
      <p:sp>
        <p:nvSpPr>
          <p:cNvPr id="1026" name="Texto del título">
            <a:extLst>
              <a:ext uri="{FF2B5EF4-FFF2-40B4-BE49-F238E27FC236}">
                <a16:creationId xmlns="" xmlns:a16="http://schemas.microsoft.com/office/drawing/2014/main" id="{7228D049-CA4C-8B46-8D7B-F01BA50470AE}"/>
              </a:ext>
            </a:extLst>
          </p:cNvPr>
          <p:cNvSpPr txBox="1">
            <a:spLocks noGrp="1" noChangeArrowheads="1"/>
          </p:cNvSpPr>
          <p:nvPr>
            <p:ph type="title"/>
          </p:nvPr>
        </p:nvSpPr>
        <p:spPr bwMode="auto">
          <a:xfrm>
            <a:off x="952500" y="254000"/>
            <a:ext cx="11099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s-ES" altLang="es-ES">
                <a:sym typeface="Helvetica Neue Medium" panose="02000503000000020004" pitchFamily="2" charset="0"/>
              </a:rPr>
              <a:t>Texto del título</a:t>
            </a:r>
          </a:p>
        </p:txBody>
      </p:sp>
      <p:sp>
        <p:nvSpPr>
          <p:cNvPr id="1027" name="Nivel de texto 1…">
            <a:extLst>
              <a:ext uri="{FF2B5EF4-FFF2-40B4-BE49-F238E27FC236}">
                <a16:creationId xmlns="" xmlns:a16="http://schemas.microsoft.com/office/drawing/2014/main" id="{0E5DAE3A-4A92-C54E-876D-5D09336267E2}"/>
              </a:ext>
            </a:extLst>
          </p:cNvPr>
          <p:cNvSpPr txBox="1">
            <a:spLocks noGrp="1" noChangeArrowheads="1"/>
          </p:cNvSpPr>
          <p:nvPr>
            <p:ph type="body" idx="1"/>
          </p:nvPr>
        </p:nvSpPr>
        <p:spPr bwMode="auto">
          <a:xfrm>
            <a:off x="952500" y="2590800"/>
            <a:ext cx="11099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s-ES" altLang="es-ES">
                <a:sym typeface="Helvetica Neue" panose="02000503000000020004" pitchFamily="2" charset="0"/>
              </a:rPr>
              <a:t>Nivel de texto 1</a:t>
            </a:r>
          </a:p>
          <a:p>
            <a:pPr lvl="1"/>
            <a:r>
              <a:rPr lang="es-ES" altLang="es-ES">
                <a:sym typeface="Helvetica Neue" panose="02000503000000020004" pitchFamily="2" charset="0"/>
              </a:rPr>
              <a:t>Nivel de texto 2</a:t>
            </a:r>
          </a:p>
          <a:p>
            <a:pPr lvl="2"/>
            <a:r>
              <a:rPr lang="es-ES" altLang="es-ES">
                <a:sym typeface="Helvetica Neue" panose="02000503000000020004" pitchFamily="2" charset="0"/>
              </a:rPr>
              <a:t>Nivel de texto 3</a:t>
            </a:r>
          </a:p>
          <a:p>
            <a:pPr lvl="3"/>
            <a:r>
              <a:rPr lang="es-ES" altLang="es-ES">
                <a:sym typeface="Helvetica Neue" panose="02000503000000020004" pitchFamily="2" charset="0"/>
              </a:rPr>
              <a:t>Nivel de texto 4</a:t>
            </a:r>
          </a:p>
          <a:p>
            <a:pPr lvl="4"/>
            <a:r>
              <a:rPr lang="es-ES" altLang="es-ES">
                <a:sym typeface="Helvetica Neue" panose="02000503000000020004" pitchFamily="2" charset="0"/>
              </a:rPr>
              <a:t>Nivel de texto 5</a:t>
            </a:r>
          </a:p>
        </p:txBody>
      </p:sp>
      <p:sp>
        <p:nvSpPr>
          <p:cNvPr id="1028" name="Número de diapositiva">
            <a:extLst>
              <a:ext uri="{FF2B5EF4-FFF2-40B4-BE49-F238E27FC236}">
                <a16:creationId xmlns="" xmlns:a16="http://schemas.microsoft.com/office/drawing/2014/main" id="{32E8788D-E38D-D448-9F67-AF21B727ADD4}"/>
              </a:ext>
            </a:extLst>
          </p:cNvPr>
          <p:cNvSpPr txBox="1">
            <a:spLocks noGrp="1" noChangeArrowheads="1"/>
          </p:cNvSpPr>
          <p:nvPr>
            <p:ph type="sldNum" sz="quarter" idx="2"/>
          </p:nvPr>
        </p:nvSpPr>
        <p:spPr bwMode="auto">
          <a:xfrm>
            <a:off x="6329363" y="9296400"/>
            <a:ext cx="339725" cy="323850"/>
          </a:xfrm>
          <a:prstGeom prst="rect">
            <a:avLst/>
          </a:prstGeom>
          <a:noFill/>
          <a:ln>
            <a:noFill/>
          </a:ln>
        </p:spPr>
        <p:txBody>
          <a:bodyPr vert="horz" wrap="none" lIns="50800" tIns="50800" rIns="50800" bIns="50800" numCol="1" anchor="t" anchorCtr="0" compatLnSpc="1">
            <a:prstTxWarp prst="textNoShape">
              <a:avLst/>
            </a:prstTxWarp>
            <a:spAutoFit/>
          </a:bodyPr>
          <a:lstStyle>
            <a:lvl1pPr algn="ctr" eaLnBrk="1">
              <a:defRPr sz="1600" b="0">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1pPr>
          </a:lstStyle>
          <a:p>
            <a:fld id="{91078AAB-DA58-1F43-BCD6-59D6E6F20F62}" type="slidenum">
              <a:rPr lang="es-ES" altLang="es-ES"/>
              <a:pPr/>
              <a:t>‹Nº›</a:t>
            </a:fld>
            <a:endParaRPr lang="es-ES" altLang="es-ES"/>
          </a:p>
        </p:txBody>
      </p:sp>
      <p:pic>
        <p:nvPicPr>
          <p:cNvPr id="5" name="Imagen 4">
            <a:extLst>
              <a:ext uri="{FF2B5EF4-FFF2-40B4-BE49-F238E27FC236}">
                <a16:creationId xmlns="" xmlns:a16="http://schemas.microsoft.com/office/drawing/2014/main" id="{6CAB4820-9808-224A-B5DC-E0785329F78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0649" y="9175517"/>
            <a:ext cx="3119363" cy="461666"/>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3" r:id="rId5"/>
    <p:sldLayoutId id="2147483684" r:id="rId6"/>
    <p:sldLayoutId id="2147483685" r:id="rId7"/>
  </p:sldLayoutIdLst>
  <p:transition spd="med"/>
  <p:hf hdr="0" ftr="0" dt="0"/>
  <p:txStyles>
    <p:titleStyle>
      <a:lvl1pPr algn="ctr" defTabSz="584200" rtl="0" eaLnBrk="0" fontAlgn="base" hangingPunct="0">
        <a:spcBef>
          <a:spcPct val="0"/>
        </a:spcBef>
        <a:spcAft>
          <a:spcPct val="0"/>
        </a:spcAft>
        <a:defRPr sz="8000">
          <a:solidFill>
            <a:srgbClr val="000000"/>
          </a:solidFill>
          <a:latin typeface="+mn-lt"/>
          <a:ea typeface="+mn-ea"/>
          <a:cs typeface="+mn-cs"/>
          <a:sym typeface="Helvetica Neue Medium" panose="02000503000000020004" pitchFamily="2" charset="0"/>
        </a:defRPr>
      </a:lvl1pPr>
      <a:lvl2pPr algn="ctr" defTabSz="584200" rtl="0" eaLnBrk="0" fontAlgn="base" hangingPunct="0">
        <a:spcBef>
          <a:spcPct val="0"/>
        </a:spcBef>
        <a:spcAft>
          <a:spcPct val="0"/>
        </a:spcAft>
        <a:defRPr sz="8000">
          <a:solidFill>
            <a:srgbClr val="000000"/>
          </a:solidFill>
          <a:latin typeface="+mn-lt"/>
          <a:ea typeface="+mn-ea"/>
          <a:cs typeface="+mn-cs"/>
          <a:sym typeface="Helvetica Neue Medium" panose="02000503000000020004" pitchFamily="2" charset="0"/>
        </a:defRPr>
      </a:lvl2pPr>
      <a:lvl3pPr algn="ctr" defTabSz="584200" rtl="0" eaLnBrk="0" fontAlgn="base" hangingPunct="0">
        <a:spcBef>
          <a:spcPct val="0"/>
        </a:spcBef>
        <a:spcAft>
          <a:spcPct val="0"/>
        </a:spcAft>
        <a:defRPr sz="8000">
          <a:solidFill>
            <a:srgbClr val="000000"/>
          </a:solidFill>
          <a:latin typeface="+mn-lt"/>
          <a:ea typeface="+mn-ea"/>
          <a:cs typeface="+mn-cs"/>
          <a:sym typeface="Helvetica Neue Medium" panose="02000503000000020004" pitchFamily="2" charset="0"/>
        </a:defRPr>
      </a:lvl3pPr>
      <a:lvl4pPr algn="ctr" defTabSz="584200" rtl="0" eaLnBrk="0" fontAlgn="base" hangingPunct="0">
        <a:spcBef>
          <a:spcPct val="0"/>
        </a:spcBef>
        <a:spcAft>
          <a:spcPct val="0"/>
        </a:spcAft>
        <a:defRPr sz="8000">
          <a:solidFill>
            <a:srgbClr val="000000"/>
          </a:solidFill>
          <a:latin typeface="+mn-lt"/>
          <a:ea typeface="+mn-ea"/>
          <a:cs typeface="+mn-cs"/>
          <a:sym typeface="Helvetica Neue Medium" panose="02000503000000020004" pitchFamily="2" charset="0"/>
        </a:defRPr>
      </a:lvl4pPr>
      <a:lvl5pPr algn="ctr" defTabSz="584200" rtl="0" eaLnBrk="0" fontAlgn="base" hangingPunct="0">
        <a:spcBef>
          <a:spcPct val="0"/>
        </a:spcBef>
        <a:spcAft>
          <a:spcPct val="0"/>
        </a:spcAft>
        <a:defRPr sz="8000">
          <a:solidFill>
            <a:srgbClr val="000000"/>
          </a:solidFill>
          <a:latin typeface="+mn-lt"/>
          <a:ea typeface="+mn-ea"/>
          <a:cs typeface="+mn-cs"/>
          <a:sym typeface="Helvetica Neue Medium" panose="02000503000000020004" pitchFamily="2" charset="0"/>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panose="02000503000000020004" pitchFamily="2" charset="0"/>
        </a:defRPr>
      </a:lvl1pPr>
      <a:lvl2pPr marL="8890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panose="02000503000000020004" pitchFamily="2" charset="0"/>
        </a:defRPr>
      </a:lvl2pPr>
      <a:lvl3pPr marL="13335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panose="02000503000000020004" pitchFamily="2" charset="0"/>
        </a:defRPr>
      </a:lvl3pPr>
      <a:lvl4pPr marL="17780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panose="02000503000000020004" pitchFamily="2" charset="0"/>
        </a:defRPr>
      </a:lvl4pPr>
      <a:lvl5pPr marL="2222500" indent="-444500" algn="l" defTabSz="584200" rtl="0" eaLnBrk="0" fontAlgn="base" hangingPunct="0">
        <a:spcBef>
          <a:spcPts val="4200"/>
        </a:spcBef>
        <a:spcAft>
          <a:spcPct val="0"/>
        </a:spcAft>
        <a:buSzPct val="145000"/>
        <a:buChar char="•"/>
        <a:defRPr sz="3200">
          <a:solidFill>
            <a:srgbClr val="000000"/>
          </a:solidFill>
          <a:latin typeface="Helvetica Neue"/>
          <a:ea typeface="Helvetica Neue"/>
          <a:cs typeface="Helvetica Neue"/>
          <a:sym typeface="Helvetica Neue" panose="02000503000000020004" pitchFamily="2" charset="0"/>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nergieiberica.com/" TargetMode="External"/><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22.tiff"/></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nergieiberica.com/"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nergieiberica.com/"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D2A6"/>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72839926-8B41-A74D-9B22-7B698100029C}"/>
              </a:ext>
            </a:extLst>
          </p:cNvPr>
          <p:cNvSpPr txBox="1"/>
          <p:nvPr/>
        </p:nvSpPr>
        <p:spPr>
          <a:xfrm>
            <a:off x="772106" y="1024759"/>
            <a:ext cx="5730294" cy="1718441"/>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L="0" marR="0" indent="0" defTabSz="914400" eaLnBrk="1" fontAlgn="auto" hangingPunct="1">
              <a:lnSpc>
                <a:spcPct val="90000"/>
              </a:lnSpc>
              <a:spcAft>
                <a:spcPts val="600"/>
              </a:spcAft>
              <a:buClrTx/>
              <a:buSzTx/>
              <a:tabLst/>
            </a:pPr>
            <a:endParaRPr lang="en-US" sz="3800" b="0" dirty="0">
              <a:solidFill>
                <a:schemeClr val="bg1"/>
              </a:solidFill>
              <a:latin typeface="Montserrat" pitchFamily="2" charset="77"/>
              <a:ea typeface="+mj-ea"/>
              <a:cs typeface="+mj-cs"/>
              <a:sym typeface="Helvetica Neue"/>
            </a:endParaRPr>
          </a:p>
          <a:p>
            <a:pPr marL="0" marR="0" indent="0" defTabSz="914400" eaLnBrk="1" fontAlgn="auto" hangingPunct="1">
              <a:lnSpc>
                <a:spcPct val="90000"/>
              </a:lnSpc>
              <a:spcAft>
                <a:spcPts val="600"/>
              </a:spcAft>
              <a:buClrTx/>
              <a:buSzTx/>
              <a:tabLst/>
            </a:pPr>
            <a:r>
              <a:rPr lang="en-US" sz="2800" b="0" dirty="0">
                <a:solidFill>
                  <a:schemeClr val="tx1"/>
                </a:solidFill>
                <a:latin typeface="Montserrat" pitchFamily="2" charset="77"/>
                <a:ea typeface="+mj-ea"/>
                <a:cs typeface="+mj-cs"/>
                <a:sym typeface="Helvetica Neue"/>
              </a:rPr>
              <a:t>¡FORMA PARTE DEL MERCADO DIGITAL!</a:t>
            </a:r>
          </a:p>
          <a:p>
            <a:pPr marL="0" marR="0" indent="0" defTabSz="914400" eaLnBrk="1" fontAlgn="auto" hangingPunct="1">
              <a:lnSpc>
                <a:spcPct val="90000"/>
              </a:lnSpc>
              <a:spcAft>
                <a:spcPts val="600"/>
              </a:spcAft>
              <a:buClrTx/>
              <a:buSzTx/>
              <a:tabLst/>
            </a:pPr>
            <a:endParaRPr lang="en-US" b="0" dirty="0">
              <a:solidFill>
                <a:schemeClr val="bg1"/>
              </a:solidFill>
              <a:latin typeface="Montserrat" pitchFamily="2" charset="77"/>
              <a:ea typeface="+mj-ea"/>
              <a:cs typeface="+mj-cs"/>
              <a:sym typeface="Helvetica Neue"/>
            </a:endParaRPr>
          </a:p>
        </p:txBody>
      </p:sp>
      <p:sp>
        <p:nvSpPr>
          <p:cNvPr id="2" name="Marcador de número de diapositiva 1">
            <a:extLst>
              <a:ext uri="{FF2B5EF4-FFF2-40B4-BE49-F238E27FC236}">
                <a16:creationId xmlns="" xmlns:a16="http://schemas.microsoft.com/office/drawing/2014/main" id="{81DB7A2E-4BD4-8444-BF10-49F25DAA94A9}"/>
              </a:ext>
            </a:extLst>
          </p:cNvPr>
          <p:cNvSpPr>
            <a:spLocks noGrp="1"/>
          </p:cNvSpPr>
          <p:nvPr>
            <p:ph type="sldNum" sz="quarter" idx="10"/>
          </p:nvPr>
        </p:nvSpPr>
        <p:spPr>
          <a:xfrm>
            <a:off x="13793833" y="10104444"/>
            <a:ext cx="2926080" cy="519289"/>
          </a:xfrm>
        </p:spPr>
        <p:txBody>
          <a:bodyPr vert="horz" lIns="91440" tIns="45720" rIns="91440" bIns="45720" rtlCol="0" anchor="ctr">
            <a:normAutofit/>
          </a:bodyPr>
          <a:lstStyle/>
          <a:p>
            <a:pPr algn="r" defTabSz="914400" fontAlgn="auto" hangingPunct="1">
              <a:spcBef>
                <a:spcPts val="0"/>
              </a:spcBef>
              <a:spcAft>
                <a:spcPts val="600"/>
              </a:spcAft>
              <a:defRPr/>
            </a:pPr>
            <a:fld id="{585351FF-9C90-1C47-B238-991735595D59}" type="slidenum">
              <a:rPr lang="en-US" altLang="es-ES" sz="1500" smtClean="0">
                <a:solidFill>
                  <a:schemeClr val="bg1"/>
                </a:solidFill>
                <a:latin typeface="Calibri" panose="020F0502020204030204"/>
                <a:ea typeface="+mn-ea"/>
                <a:cs typeface="+mn-cs"/>
              </a:rPr>
              <a:pPr algn="r" defTabSz="914400" fontAlgn="auto" hangingPunct="1">
                <a:spcBef>
                  <a:spcPts val="0"/>
                </a:spcBef>
                <a:spcAft>
                  <a:spcPts val="600"/>
                </a:spcAft>
                <a:defRPr/>
              </a:pPr>
              <a:t>1</a:t>
            </a:fld>
            <a:endParaRPr lang="en-US" altLang="es-ES" sz="1500">
              <a:solidFill>
                <a:schemeClr val="bg1"/>
              </a:solidFill>
              <a:latin typeface="Calibri" panose="020F0502020204030204"/>
              <a:ea typeface="+mn-ea"/>
              <a:cs typeface="+mn-cs"/>
            </a:endParaRPr>
          </a:p>
        </p:txBody>
      </p:sp>
      <p:sp>
        <p:nvSpPr>
          <p:cNvPr id="15361" name="www.industrialdecomponentes.com">
            <a:extLst>
              <a:ext uri="{FF2B5EF4-FFF2-40B4-BE49-F238E27FC236}">
                <a16:creationId xmlns="" xmlns:a16="http://schemas.microsoft.com/office/drawing/2014/main" id="{18FCB9DE-8D7D-524D-AD64-98C7AD08BB0C}"/>
              </a:ext>
            </a:extLst>
          </p:cNvPr>
          <p:cNvSpPr>
            <a:spLocks noChangeArrowheads="1"/>
          </p:cNvSpPr>
          <p:nvPr/>
        </p:nvSpPr>
        <p:spPr bwMode="auto">
          <a:xfrm>
            <a:off x="0" y="8298838"/>
            <a:ext cx="13004800" cy="1454762"/>
          </a:xfrm>
          <a:prstGeom prst="rect">
            <a:avLst/>
          </a:prstGeom>
          <a:solidFill>
            <a:schemeClr val="tx2"/>
          </a:solidFill>
          <a:ln>
            <a:noFill/>
          </a:ln>
        </p:spPr>
        <p:txBody>
          <a:bodyPr lIns="76200" tIns="76200" rIns="76200" bIns="76200"/>
          <a:lstStyle>
            <a:lvl1pPr>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endParaRPr lang="es-ES" altLang="es-ES" sz="2000" b="0" dirty="0">
              <a:solidFill>
                <a:srgbClr val="28D2A6"/>
              </a:solidFill>
              <a:latin typeface="Montserrat SemiBold" pitchFamily="2" charset="77"/>
              <a:ea typeface="Montserrat SemiBold" pitchFamily="2" charset="77"/>
              <a:cs typeface="Montserrat SemiBold" pitchFamily="2" charset="77"/>
              <a:sym typeface="Montserrat SemiBold" pitchFamily="2" charset="77"/>
            </a:endParaRPr>
          </a:p>
        </p:txBody>
      </p:sp>
      <p:pic>
        <p:nvPicPr>
          <p:cNvPr id="15362" name="Imagen 2">
            <a:extLst>
              <a:ext uri="{FF2B5EF4-FFF2-40B4-BE49-F238E27FC236}">
                <a16:creationId xmlns="" xmlns:a16="http://schemas.microsoft.com/office/drawing/2014/main" id="{46D8F0BF-4004-6647-890E-FCBEF8DEC162}"/>
              </a:ext>
            </a:extLst>
          </p:cNvPr>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tretch/>
        </p:blipFill>
        <p:spPr bwMode="auto">
          <a:xfrm>
            <a:off x="6355483" y="1873219"/>
            <a:ext cx="5423743" cy="5179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 xmlns:a16="http://schemas.microsoft.com/office/drawing/2014/main" id="{9F21319A-1F90-9342-86A1-B70E2DDFD41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13" t="3748" r="28869" b="4448"/>
          <a:stretch/>
        </p:blipFill>
        <p:spPr bwMode="auto">
          <a:xfrm>
            <a:off x="1704730" y="8671234"/>
            <a:ext cx="850904" cy="847232"/>
          </a:xfrm>
          <a:prstGeom prst="round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 xmlns:a16="http://schemas.microsoft.com/office/drawing/2014/main" id="{B4145B58-996E-0847-8CAD-019E15C6EDFB}"/>
              </a:ext>
            </a:extLst>
          </p:cNvPr>
          <p:cNvGrpSpPr/>
          <p:nvPr/>
        </p:nvGrpSpPr>
        <p:grpSpPr>
          <a:xfrm>
            <a:off x="2703016" y="8643036"/>
            <a:ext cx="1715521" cy="841255"/>
            <a:chOff x="4031428" y="7244594"/>
            <a:chExt cx="1538201" cy="512616"/>
          </a:xfrm>
        </p:grpSpPr>
        <p:sp>
          <p:nvSpPr>
            <p:cNvPr id="6" name="Rectángulo 5">
              <a:extLst>
                <a:ext uri="{FF2B5EF4-FFF2-40B4-BE49-F238E27FC236}">
                  <a16:creationId xmlns="" xmlns:a16="http://schemas.microsoft.com/office/drawing/2014/main" id="{7FE32441-74CC-2942-820A-CAEF581C64E2}"/>
                </a:ext>
              </a:extLst>
            </p:cNvPr>
            <p:cNvSpPr/>
            <p:nvPr/>
          </p:nvSpPr>
          <p:spPr>
            <a:xfrm>
              <a:off x="4031428" y="7253975"/>
              <a:ext cx="772584" cy="493862"/>
            </a:xfrm>
            <a:prstGeom prst="rect">
              <a:avLst/>
            </a:prstGeom>
            <a:solidFill>
              <a:srgbClr val="F57C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err="1">
                  <a:ln>
                    <a:noFill/>
                  </a:ln>
                  <a:solidFill>
                    <a:srgbClr val="FFFFFF"/>
                  </a:solidFill>
                  <a:effectLst/>
                  <a:uFillTx/>
                  <a:latin typeface="+mn-lt"/>
                  <a:ea typeface="+mn-ea"/>
                  <a:cs typeface="+mn-cs"/>
                  <a:sym typeface="Helvetica Neue Medium"/>
                </a:rPr>
                <a:t>ErP</a:t>
              </a:r>
              <a:endParaRPr kumimoji="0" lang="es-ES" sz="32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lang="es-ES" sz="1400" b="0" dirty="0">
                  <a:solidFill>
                    <a:srgbClr val="FFFFFF"/>
                  </a:solidFill>
                  <a:latin typeface="+mn-lt"/>
                  <a:ea typeface="+mn-ea"/>
                  <a:cs typeface="+mn-cs"/>
                  <a:sym typeface="Helvetica Neue Medium"/>
                </a:rPr>
                <a:t>READY</a:t>
              </a:r>
              <a:endParaRPr kumimoji="0" lang="es-E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8" name="Rectángulo 17">
              <a:extLst>
                <a:ext uri="{FF2B5EF4-FFF2-40B4-BE49-F238E27FC236}">
                  <a16:creationId xmlns="" xmlns:a16="http://schemas.microsoft.com/office/drawing/2014/main" id="{63EAF8A7-4AE6-0040-BB4C-9F24DA521406}"/>
                </a:ext>
              </a:extLst>
            </p:cNvPr>
            <p:cNvSpPr/>
            <p:nvPr/>
          </p:nvSpPr>
          <p:spPr>
            <a:xfrm>
              <a:off x="4797045" y="7244594"/>
              <a:ext cx="772584" cy="512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800" b="0" i="0" u="none" strike="noStrike" cap="none" spc="0" normalizeH="0" baseline="0" dirty="0">
                  <a:ln>
                    <a:noFill/>
                  </a:ln>
                  <a:solidFill>
                    <a:srgbClr val="FFFFFF"/>
                  </a:solidFill>
                  <a:effectLst/>
                  <a:uFillTx/>
                  <a:latin typeface="+mn-lt"/>
                  <a:ea typeface="+mn-ea"/>
                  <a:cs typeface="+mn-cs"/>
                  <a:sym typeface="Helvetica Neue Medium"/>
                </a:rPr>
                <a:t>APPLIES TO EUROPEAN DIRECTIVE FOR ENERGY RELATED PRODUCTS</a:t>
              </a:r>
              <a:endParaRPr kumimoji="0" lang="es-ES" sz="300" b="0" i="0" u="none" strike="noStrike" cap="none" spc="0" normalizeH="0" baseline="0" dirty="0">
                <a:ln>
                  <a:noFill/>
                </a:ln>
                <a:solidFill>
                  <a:srgbClr val="FFFFFF"/>
                </a:solidFill>
                <a:effectLst/>
                <a:uFillTx/>
                <a:latin typeface="+mn-lt"/>
                <a:ea typeface="+mn-ea"/>
                <a:cs typeface="+mn-cs"/>
                <a:sym typeface="Helvetica Neue Medium"/>
              </a:endParaRPr>
            </a:p>
          </p:txBody>
        </p:sp>
      </p:grpSp>
      <p:pic>
        <p:nvPicPr>
          <p:cNvPr id="1032" name="Picture 8" descr="TÜV SÜD - Wikipedia, la enciclopedia libre">
            <a:extLst>
              <a:ext uri="{FF2B5EF4-FFF2-40B4-BE49-F238E27FC236}">
                <a16:creationId xmlns="" xmlns:a16="http://schemas.microsoft.com/office/drawing/2014/main" id="{9AACB57A-623D-5846-A128-B9924B24D6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89" t="17945" r="19536" b="20569"/>
          <a:stretch/>
        </p:blipFill>
        <p:spPr bwMode="auto">
          <a:xfrm>
            <a:off x="773082" y="8654948"/>
            <a:ext cx="847081" cy="847231"/>
          </a:xfrm>
          <a:prstGeom prst="octagon">
            <a:avLst>
              <a:gd name="adj" fmla="val 29984"/>
            </a:avLst>
          </a:prstGeom>
          <a:noFill/>
          <a:extLst>
            <a:ext uri="{909E8E84-426E-40DD-AFC4-6F175D3DCCD1}">
              <a14:hiddenFill xmlns:a14="http://schemas.microsoft.com/office/drawing/2010/main">
                <a:solidFill>
                  <a:srgbClr val="FFFFFF"/>
                </a:solidFill>
              </a14:hiddenFill>
            </a:ext>
          </a:extLst>
        </p:spPr>
      </p:pic>
      <p:pic>
        <p:nvPicPr>
          <p:cNvPr id="1034" name="Picture 10" descr="Unión Europea - Wikipedia, la enciclopedia libre">
            <a:extLst>
              <a:ext uri="{FF2B5EF4-FFF2-40B4-BE49-F238E27FC236}">
                <a16:creationId xmlns="" xmlns:a16="http://schemas.microsoft.com/office/drawing/2014/main" id="{A8FA2E03-0574-8444-8DD0-BCCC918400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1934" y="8690500"/>
            <a:ext cx="1207447" cy="80491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 xmlns:a16="http://schemas.microsoft.com/office/drawing/2014/main" id="{F7932DE6-3881-BA44-8DF3-789F21761D7A}"/>
              </a:ext>
            </a:extLst>
          </p:cNvPr>
          <p:cNvSpPr/>
          <p:nvPr/>
        </p:nvSpPr>
        <p:spPr>
          <a:xfrm>
            <a:off x="5559381" y="8718570"/>
            <a:ext cx="368322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1100" b="0" i="0" u="none" strike="noStrike" cap="none" spc="0" normalizeH="0" baseline="0" dirty="0">
                <a:ln>
                  <a:noFill/>
                </a:ln>
                <a:solidFill>
                  <a:srgbClr val="FFFFFF"/>
                </a:solidFill>
                <a:effectLst/>
                <a:uFillTx/>
                <a:latin typeface="+mn-lt"/>
                <a:ea typeface="+mn-ea"/>
                <a:cs typeface="+mn-cs"/>
                <a:sym typeface="Helvetica Neue Medium"/>
              </a:rPr>
              <a:t>UNIÓN EUROPEA</a:t>
            </a:r>
          </a:p>
          <a:p>
            <a:pPr marL="0" marR="0" indent="0" defTabSz="584200" rtl="0" fontAlgn="auto" latinLnBrk="0" hangingPunct="0">
              <a:lnSpc>
                <a:spcPct val="100000"/>
              </a:lnSpc>
              <a:spcBef>
                <a:spcPts val="0"/>
              </a:spcBef>
              <a:spcAft>
                <a:spcPts val="0"/>
              </a:spcAft>
              <a:buClrTx/>
              <a:buSzTx/>
              <a:buFontTx/>
              <a:buNone/>
              <a:tabLst/>
            </a:pPr>
            <a:endParaRPr kumimoji="0" lang="es-ES" sz="11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defTabSz="584200" rtl="0" fontAlgn="auto" latinLnBrk="0" hangingPunct="0">
              <a:lnSpc>
                <a:spcPct val="100000"/>
              </a:lnSpc>
              <a:spcBef>
                <a:spcPts val="0"/>
              </a:spcBef>
              <a:spcAft>
                <a:spcPts val="0"/>
              </a:spcAft>
              <a:buClrTx/>
              <a:buSzTx/>
              <a:buFontTx/>
              <a:buNone/>
              <a:tabLst/>
            </a:pPr>
            <a:r>
              <a:rPr lang="es-ES" sz="1100" b="0" dirty="0">
                <a:solidFill>
                  <a:srgbClr val="FFFFFF"/>
                </a:solidFill>
                <a:latin typeface="+mn-lt"/>
                <a:ea typeface="+mn-ea"/>
                <a:cs typeface="+mn-cs"/>
                <a:sym typeface="Helvetica Neue Medium"/>
              </a:rPr>
              <a:t>Fondos Europeos</a:t>
            </a:r>
          </a:p>
          <a:p>
            <a:pPr marL="0" marR="0" indent="0" defTabSz="584200" rtl="0" fontAlgn="auto" latinLnBrk="0" hangingPunct="0">
              <a:lnSpc>
                <a:spcPct val="100000"/>
              </a:lnSpc>
              <a:spcBef>
                <a:spcPts val="0"/>
              </a:spcBef>
              <a:spcAft>
                <a:spcPts val="0"/>
              </a:spcAft>
              <a:buClrTx/>
              <a:buSzTx/>
              <a:buFontTx/>
              <a:buNone/>
              <a:tabLst/>
            </a:pPr>
            <a:r>
              <a:rPr lang="es-ES" sz="1100" b="0" dirty="0">
                <a:solidFill>
                  <a:srgbClr val="FFFFFF"/>
                </a:solidFill>
                <a:latin typeface="+mn-lt"/>
                <a:ea typeface="+mn-ea"/>
                <a:cs typeface="+mn-cs"/>
                <a:sym typeface="Helvetica Neue Medium"/>
              </a:rPr>
              <a:t>Estructurales de Inversión</a:t>
            </a:r>
            <a:endParaRPr kumimoji="0" lang="es-ES" sz="11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44" name="Picture 20" descr="Marcado CE de máquinas: 20 años y en pañales - Blog COIICV">
            <a:extLst>
              <a:ext uri="{FF2B5EF4-FFF2-40B4-BE49-F238E27FC236}">
                <a16:creationId xmlns="" xmlns:a16="http://schemas.microsoft.com/office/drawing/2014/main" id="{4D3E369E-3514-734A-96C9-C96B899F597C}"/>
              </a:ext>
            </a:extLst>
          </p:cNvPr>
          <p:cNvPicPr>
            <a:picLocks noChangeAspect="1" noChangeArrowheads="1"/>
          </p:cNvPicPr>
          <p:nvPr/>
        </p:nvPicPr>
        <p:blipFill>
          <a:blip r:embed="rId7"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1587266" y="8690500"/>
            <a:ext cx="1207447" cy="85090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 xmlns:a16="http://schemas.microsoft.com/office/drawing/2014/main" id="{C653DB24-3CC5-FF40-B3D8-9894A20D2100}"/>
              </a:ext>
            </a:extLst>
          </p:cNvPr>
          <p:cNvSpPr txBox="1"/>
          <p:nvPr/>
        </p:nvSpPr>
        <p:spPr>
          <a:xfrm>
            <a:off x="636639" y="2106496"/>
            <a:ext cx="5423742"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lang="es-ES" dirty="0">
              <a:solidFill>
                <a:schemeClr val="bg1"/>
              </a:solidFill>
              <a:latin typeface="Montserrat" pitchFamily="2" charset="77"/>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lang="es-ES" sz="3200" dirty="0">
                <a:solidFill>
                  <a:srgbClr val="F57C11"/>
                </a:solidFill>
                <a:latin typeface="Montserrat" pitchFamily="2" charset="77"/>
                <a:ea typeface="Helvetica Neue"/>
                <a:cs typeface="Helvetica Neue"/>
                <a:sym typeface="Helvetica Neue"/>
              </a:rPr>
              <a:t>SOFTWARE DE GESTIÓN</a:t>
            </a:r>
          </a:p>
          <a:p>
            <a:pPr marL="0" marR="0" indent="0" algn="ctr" defTabSz="584200" rtl="0" fontAlgn="auto" latinLnBrk="0" hangingPunct="0">
              <a:lnSpc>
                <a:spcPct val="100000"/>
              </a:lnSpc>
              <a:spcBef>
                <a:spcPts val="0"/>
              </a:spcBef>
              <a:spcAft>
                <a:spcPts val="0"/>
              </a:spcAft>
              <a:buClrTx/>
              <a:buSzTx/>
              <a:buFontTx/>
              <a:buNone/>
              <a:tabLst/>
            </a:pPr>
            <a:r>
              <a:rPr lang="es-ES" sz="3200" dirty="0">
                <a:solidFill>
                  <a:srgbClr val="F57C11"/>
                </a:solidFill>
                <a:latin typeface="Montserrat" pitchFamily="2" charset="77"/>
                <a:ea typeface="Helvetica Neue"/>
                <a:cs typeface="Helvetica Neue"/>
                <a:sym typeface="Helvetica Neue"/>
              </a:rPr>
              <a:t>GRATUITO </a:t>
            </a:r>
          </a:p>
          <a:p>
            <a:pPr marL="0" marR="0" indent="0" algn="ctr" defTabSz="584200" rtl="0" fontAlgn="auto" latinLnBrk="0" hangingPunct="0">
              <a:lnSpc>
                <a:spcPct val="100000"/>
              </a:lnSpc>
              <a:spcBef>
                <a:spcPts val="0"/>
              </a:spcBef>
              <a:spcAft>
                <a:spcPts val="0"/>
              </a:spcAft>
              <a:buClrTx/>
              <a:buSzTx/>
              <a:buFontTx/>
              <a:buNone/>
              <a:tabLst/>
            </a:pPr>
            <a:r>
              <a:rPr lang="es-ES" sz="3200" dirty="0">
                <a:solidFill>
                  <a:srgbClr val="F57C11"/>
                </a:solidFill>
                <a:latin typeface="Montserrat" pitchFamily="2" charset="77"/>
                <a:ea typeface="Helvetica Neue"/>
                <a:cs typeface="Helvetica Neue"/>
                <a:sym typeface="Helvetica Neue"/>
              </a:rPr>
              <a:t>REGISTRATE</a:t>
            </a:r>
          </a:p>
          <a:p>
            <a:pPr marL="0" marR="0" indent="0" algn="ctr" defTabSz="584200" rtl="0" fontAlgn="auto" latinLnBrk="0" hangingPunct="0">
              <a:lnSpc>
                <a:spcPct val="100000"/>
              </a:lnSpc>
              <a:spcBef>
                <a:spcPts val="0"/>
              </a:spcBef>
              <a:spcAft>
                <a:spcPts val="0"/>
              </a:spcAft>
              <a:buClrTx/>
              <a:buSzTx/>
              <a:buFontTx/>
              <a:buNone/>
              <a:tabLst/>
            </a:pPr>
            <a:endParaRPr lang="es-ES" dirty="0">
              <a:solidFill>
                <a:schemeClr val="bg1"/>
              </a:solidFill>
              <a:latin typeface="Montserrat" pitchFamily="2" charset="77"/>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lang="es-ES" dirty="0">
                <a:solidFill>
                  <a:schemeClr val="bg1"/>
                </a:solidFill>
                <a:latin typeface="Montserrat" pitchFamily="2" charset="77"/>
                <a:ea typeface="Helvetica Neue"/>
                <a:cs typeface="Helvetica Neue"/>
                <a:sym typeface="Helvetica Neue"/>
              </a:rPr>
              <a:t>AUTOMATIZA TUS VENTAS</a:t>
            </a:r>
          </a:p>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chemeClr val="bg1"/>
              </a:solidFill>
              <a:effectLst/>
              <a:uFillTx/>
              <a:latin typeface="Montserrat" pitchFamily="2" charset="77"/>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lang="es-ES" dirty="0">
                <a:solidFill>
                  <a:schemeClr val="bg1"/>
                </a:solidFill>
                <a:latin typeface="Montserrat" pitchFamily="2" charset="77"/>
                <a:ea typeface="Helvetica Neue"/>
                <a:cs typeface="Helvetica Neue"/>
                <a:sym typeface="Helvetica Neue"/>
              </a:rPr>
              <a:t>COMISIÓN</a:t>
            </a:r>
            <a:r>
              <a:rPr kumimoji="0" lang="es-ES" sz="2400" b="1" i="0" u="none" strike="noStrike" cap="none" spc="0" normalizeH="0" baseline="0" dirty="0">
                <a:ln>
                  <a:noFill/>
                </a:ln>
                <a:solidFill>
                  <a:schemeClr val="bg1"/>
                </a:solidFill>
                <a:effectLst/>
                <a:uFillTx/>
                <a:latin typeface="Montserrat" pitchFamily="2" charset="77"/>
                <a:ea typeface="Helvetica Neue"/>
                <a:cs typeface="Helvetica Neue"/>
                <a:sym typeface="Helvetica Neue"/>
              </a:rPr>
              <a:t> POR VENTA ON-LINE</a:t>
            </a:r>
          </a:p>
          <a:p>
            <a:pPr marL="0" marR="0" indent="0" algn="ctr" defTabSz="584200" rtl="0" fontAlgn="auto" latinLnBrk="0" hangingPunct="0">
              <a:lnSpc>
                <a:spcPct val="100000"/>
              </a:lnSpc>
              <a:spcBef>
                <a:spcPts val="0"/>
              </a:spcBef>
              <a:spcAft>
                <a:spcPts val="0"/>
              </a:spcAft>
              <a:buClrTx/>
              <a:buSzTx/>
              <a:buFontTx/>
              <a:buNone/>
              <a:tabLst/>
            </a:pPr>
            <a:r>
              <a:rPr lang="es-ES" dirty="0">
                <a:solidFill>
                  <a:schemeClr val="bg1"/>
                </a:solidFill>
                <a:latin typeface="Montserrat" pitchFamily="2" charset="77"/>
                <a:ea typeface="Helvetica Neue"/>
                <a:cs typeface="Helvetica Neue"/>
                <a:sym typeface="Helvetica Neue"/>
              </a:rPr>
              <a:t> </a:t>
            </a:r>
          </a:p>
          <a:p>
            <a:pPr algn="ctr" fontAlgn="auto">
              <a:spcBef>
                <a:spcPts val="0"/>
              </a:spcBef>
              <a:spcAft>
                <a:spcPts val="0"/>
              </a:spcAft>
            </a:pPr>
            <a:r>
              <a:rPr lang="es-ES" dirty="0">
                <a:solidFill>
                  <a:schemeClr val="bg1"/>
                </a:solidFill>
                <a:latin typeface="Montserrat" pitchFamily="2" charset="77"/>
                <a:ea typeface="Helvetica Neue"/>
                <a:cs typeface="Helvetica Neue"/>
                <a:sym typeface="Helvetica Neue"/>
              </a:rPr>
              <a:t>AVISOS AUTOMÁTICOS </a:t>
            </a:r>
          </a:p>
          <a:p>
            <a:pPr algn="ctr" fontAlgn="auto">
              <a:spcBef>
                <a:spcPts val="0"/>
              </a:spcBef>
              <a:spcAft>
                <a:spcPts val="0"/>
              </a:spcAft>
            </a:pPr>
            <a:endParaRPr lang="es-ES" dirty="0">
              <a:solidFill>
                <a:schemeClr val="bg1"/>
              </a:solidFill>
              <a:latin typeface="Montserrat" pitchFamily="2" charset="77"/>
              <a:ea typeface="Helvetica Neue"/>
              <a:cs typeface="Helvetica Neue"/>
              <a:sym typeface="Helvetica Neue"/>
            </a:endParaRPr>
          </a:p>
          <a:p>
            <a:pPr algn="ctr" fontAlgn="auto">
              <a:spcBef>
                <a:spcPts val="0"/>
              </a:spcBef>
              <a:spcAft>
                <a:spcPts val="0"/>
              </a:spcAft>
            </a:pPr>
            <a:endParaRPr lang="es-ES" dirty="0">
              <a:solidFill>
                <a:schemeClr val="bg1"/>
              </a:solidFill>
              <a:latin typeface="Montserrat" pitchFamily="2" charset="77"/>
              <a:ea typeface="Helvetica Neue"/>
              <a:cs typeface="Helvetica Neue"/>
              <a:sym typeface="Helvetica Neue"/>
            </a:endParaRPr>
          </a:p>
          <a:p>
            <a:pPr algn="ctr" fontAlgn="auto">
              <a:spcBef>
                <a:spcPts val="0"/>
              </a:spcBef>
              <a:spcAft>
                <a:spcPts val="0"/>
              </a:spcAft>
            </a:pPr>
            <a:endParaRPr lang="es-ES" dirty="0">
              <a:solidFill>
                <a:schemeClr val="bg1"/>
              </a:solidFill>
              <a:latin typeface="Montserrat" pitchFamily="2" charset="77"/>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lang="es-ES" dirty="0">
              <a:solidFill>
                <a:schemeClr val="bg1"/>
              </a:solidFill>
              <a:latin typeface="Helvetica Neue"/>
              <a:ea typeface="Helvetica Neue"/>
              <a:cs typeface="Helvetica Neue"/>
              <a:sym typeface="Helvetica Neue"/>
            </a:endParaRPr>
          </a:p>
        </p:txBody>
      </p:sp>
      <p:sp>
        <p:nvSpPr>
          <p:cNvPr id="10" name="CuadroTexto 9">
            <a:extLst>
              <a:ext uri="{FF2B5EF4-FFF2-40B4-BE49-F238E27FC236}">
                <a16:creationId xmlns="" xmlns:a16="http://schemas.microsoft.com/office/drawing/2014/main" id="{E3B3F7F4-29EC-6442-B5A0-8C2AB1EF656F}"/>
              </a:ext>
            </a:extLst>
          </p:cNvPr>
          <p:cNvSpPr txBox="1"/>
          <p:nvPr/>
        </p:nvSpPr>
        <p:spPr>
          <a:xfrm flipH="1">
            <a:off x="1196622" y="-64246"/>
            <a:ext cx="986921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sz="8000" dirty="0">
                <a:solidFill>
                  <a:schemeClr val="bg1"/>
                </a:solidFill>
                <a:latin typeface="Helvetica Neue"/>
                <a:ea typeface="Helvetica Neue"/>
                <a:cs typeface="Helvetica Neue"/>
                <a:sym typeface="Helvetica Neue"/>
              </a:rPr>
              <a:t>e-</a:t>
            </a:r>
            <a:r>
              <a:rPr lang="es-ES" sz="8000" dirty="0" err="1">
                <a:solidFill>
                  <a:schemeClr val="bg1"/>
                </a:solidFill>
                <a:latin typeface="Helvetica Neue"/>
                <a:ea typeface="Helvetica Neue"/>
                <a:cs typeface="Helvetica Neue"/>
                <a:sym typeface="Helvetica Neue"/>
              </a:rPr>
              <a:t>commerce</a:t>
            </a:r>
            <a:r>
              <a:rPr lang="es-ES" sz="8000" dirty="0">
                <a:solidFill>
                  <a:schemeClr val="bg1"/>
                </a:solidFill>
                <a:latin typeface="Helvetica Neue"/>
                <a:ea typeface="Helvetica Neue"/>
                <a:cs typeface="Helvetica Neue"/>
                <a:sym typeface="Helvetica Neue"/>
              </a:rPr>
              <a:t> </a:t>
            </a:r>
            <a:endParaRPr kumimoji="0" lang="es-ES" sz="8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pic>
        <p:nvPicPr>
          <p:cNvPr id="12" name="Imagen 11">
            <a:hlinkClick r:id="rId8" highlightClick="1"/>
            <a:hlinkHover r:id="" action="ppaction://noaction" highlightClick="1"/>
            <a:extLst>
              <a:ext uri="{FF2B5EF4-FFF2-40B4-BE49-F238E27FC236}">
                <a16:creationId xmlns="" xmlns:a16="http://schemas.microsoft.com/office/drawing/2014/main" id="{60F5186D-95EE-2942-922B-2C4D6433B8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3406" y="7173382"/>
            <a:ext cx="7358415" cy="1522773"/>
          </a:xfrm>
          <a:prstGeom prst="rect">
            <a:avLst/>
          </a:prstGeom>
        </p:spPr>
      </p:pic>
      <p:pic>
        <p:nvPicPr>
          <p:cNvPr id="7" name="Imagen 6" descr="Imagen que contiene Logotipo&#10;&#10;Descripción generada automáticamente">
            <a:extLst>
              <a:ext uri="{FF2B5EF4-FFF2-40B4-BE49-F238E27FC236}">
                <a16:creationId xmlns="" xmlns:a16="http://schemas.microsoft.com/office/drawing/2014/main" id="{743BBC9B-6B7E-4B4F-8F66-68479B9434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00159" y="8642256"/>
            <a:ext cx="2477019" cy="680992"/>
          </a:xfrm>
          <a:prstGeom prst="rect">
            <a:avLst/>
          </a:prstGeom>
        </p:spPr>
      </p:pic>
      <p:pic>
        <p:nvPicPr>
          <p:cNvPr id="23" name="Imagen 22" descr="Interfaz de usuario gráfica, Texto, Aplicación, Chat o mensaje de texto&#10;&#10;Descripción generada automáticamente">
            <a:extLst>
              <a:ext uri="{FF2B5EF4-FFF2-40B4-BE49-F238E27FC236}">
                <a16:creationId xmlns="" xmlns:a16="http://schemas.microsoft.com/office/drawing/2014/main" id="{A1B90FEC-E2CF-D54F-B9C3-153E7148F6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41821" y="234900"/>
            <a:ext cx="2152892" cy="1279740"/>
          </a:xfrm>
          <a:prstGeom prst="rect">
            <a:avLst/>
          </a:prstGeom>
        </p:spPr>
      </p:pic>
    </p:spTree>
    <p:extLst>
      <p:ext uri="{BB962C8B-B14F-4D97-AF65-F5344CB8AC3E}">
        <p14:creationId xmlns:p14="http://schemas.microsoft.com/office/powerpoint/2010/main" val="2576220220"/>
      </p:ext>
    </p:extLst>
  </p:cSld>
  <p:clrMapOvr>
    <a:masterClrMapping/>
  </p:clrMapOvr>
  <p:transition spd="med" advClick="0" advTm="0"/>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agen 2">
            <a:extLst>
              <a:ext uri="{FF2B5EF4-FFF2-40B4-BE49-F238E27FC236}">
                <a16:creationId xmlns="" xmlns:a16="http://schemas.microsoft.com/office/drawing/2014/main" id="{64710A90-A943-2A49-B4A9-CE6F40954FB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080"/>
          <a:stretch/>
        </p:blipFill>
        <p:spPr bwMode="auto">
          <a:xfrm>
            <a:off x="7664619" y="1344692"/>
            <a:ext cx="4336102" cy="2901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número de diapositiva 2">
            <a:extLst>
              <a:ext uri="{FF2B5EF4-FFF2-40B4-BE49-F238E27FC236}">
                <a16:creationId xmlns="" xmlns:a16="http://schemas.microsoft.com/office/drawing/2014/main" id="{46C8DBF4-2399-EC41-ABFA-B01A770B3247}"/>
              </a:ext>
            </a:extLst>
          </p:cNvPr>
          <p:cNvSpPr>
            <a:spLocks noGrp="1"/>
          </p:cNvSpPr>
          <p:nvPr>
            <p:ph type="sldNum" sz="quarter" idx="14"/>
          </p:nvPr>
        </p:nvSpPr>
        <p:spPr/>
        <p:txBody>
          <a:bodyPr/>
          <a:lstStyle/>
          <a:p>
            <a:fld id="{6FE26A8E-47A6-C541-9F08-4D7807236E69}" type="slidenum">
              <a:rPr lang="es-ES" altLang="es-ES" smtClean="0"/>
              <a:pPr/>
              <a:t>2</a:t>
            </a:fld>
            <a:endParaRPr lang="es-ES" altLang="es-ES"/>
          </a:p>
        </p:txBody>
      </p:sp>
      <p:sp>
        <p:nvSpPr>
          <p:cNvPr id="2" name="CuadroTexto 1">
            <a:extLst>
              <a:ext uri="{FF2B5EF4-FFF2-40B4-BE49-F238E27FC236}">
                <a16:creationId xmlns="" xmlns:a16="http://schemas.microsoft.com/office/drawing/2014/main" id="{D45508DC-630A-134D-B0CA-7C7D70344856}"/>
              </a:ext>
            </a:extLst>
          </p:cNvPr>
          <p:cNvSpPr txBox="1"/>
          <p:nvPr/>
        </p:nvSpPr>
        <p:spPr>
          <a:xfrm>
            <a:off x="954494" y="447204"/>
            <a:ext cx="423068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rPr>
              <a:t>¿QUIÉNES SOMOS?</a:t>
            </a:r>
          </a:p>
        </p:txBody>
      </p:sp>
      <p:sp>
        <p:nvSpPr>
          <p:cNvPr id="4" name="Rectángulo 3">
            <a:extLst>
              <a:ext uri="{FF2B5EF4-FFF2-40B4-BE49-F238E27FC236}">
                <a16:creationId xmlns="" xmlns:a16="http://schemas.microsoft.com/office/drawing/2014/main" id="{BD1A3CB6-E5E3-CB49-9F6C-74242E08F923}"/>
              </a:ext>
            </a:extLst>
          </p:cNvPr>
          <p:cNvSpPr/>
          <p:nvPr/>
        </p:nvSpPr>
        <p:spPr>
          <a:xfrm>
            <a:off x="645211" y="1700870"/>
            <a:ext cx="5804995" cy="1631216"/>
          </a:xfrm>
          <a:prstGeom prst="rect">
            <a:avLst/>
          </a:prstGeom>
        </p:spPr>
        <p:txBody>
          <a:bodyPr wrap="square">
            <a:spAutoFit/>
          </a:bodyPr>
          <a:lstStyle/>
          <a:p>
            <a:pPr algn="just"/>
            <a:r>
              <a:rPr lang="es-ES" sz="2000" dirty="0">
                <a:solidFill>
                  <a:srgbClr val="F57C11"/>
                </a:solidFill>
                <a:latin typeface="Montserrat Light" pitchFamily="2" charset="77"/>
              </a:rPr>
              <a:t>ENERGIE ES UNA  PLATAFORMA DIGITAL que ha desarrollado su propio producto de equipos de AEROTERMIA. Producto fabricado en E.U y con 5 AÑOS DE GARANTIA.</a:t>
            </a:r>
          </a:p>
        </p:txBody>
      </p:sp>
      <p:sp>
        <p:nvSpPr>
          <p:cNvPr id="7" name="Rectángulo 6">
            <a:extLst>
              <a:ext uri="{FF2B5EF4-FFF2-40B4-BE49-F238E27FC236}">
                <a16:creationId xmlns="" xmlns:a16="http://schemas.microsoft.com/office/drawing/2014/main" id="{9FA6DCC7-816C-AB41-AE9E-0230C84120B6}"/>
              </a:ext>
            </a:extLst>
          </p:cNvPr>
          <p:cNvSpPr/>
          <p:nvPr/>
        </p:nvSpPr>
        <p:spPr>
          <a:xfrm>
            <a:off x="6502399" y="4276141"/>
            <a:ext cx="6329363" cy="1631216"/>
          </a:xfrm>
          <a:prstGeom prst="rect">
            <a:avLst/>
          </a:prstGeom>
        </p:spPr>
        <p:txBody>
          <a:bodyPr wrap="square">
            <a:spAutoFit/>
          </a:bodyPr>
          <a:lstStyle/>
          <a:p>
            <a:pPr algn="just"/>
            <a:r>
              <a:rPr lang="es-ES" sz="2000" dirty="0">
                <a:solidFill>
                  <a:srgbClr val="F57C11"/>
                </a:solidFill>
                <a:latin typeface="Montserrat Light" pitchFamily="2" charset="77"/>
              </a:rPr>
              <a:t>Apostamos por la alta tecnología mediante nuestra plataforma digital de trabajo que usa Inteligencia Artificial y Big Data para dar una respuesta rápida y de servicio a nuestra Red de Instaladores Certificados.</a:t>
            </a:r>
            <a:endParaRPr lang="es-ES" sz="2000" dirty="0">
              <a:solidFill>
                <a:srgbClr val="F57C11"/>
              </a:solidFill>
            </a:endParaRPr>
          </a:p>
        </p:txBody>
      </p:sp>
      <p:sp>
        <p:nvSpPr>
          <p:cNvPr id="8" name="Rectángulo 7">
            <a:extLst>
              <a:ext uri="{FF2B5EF4-FFF2-40B4-BE49-F238E27FC236}">
                <a16:creationId xmlns="" xmlns:a16="http://schemas.microsoft.com/office/drawing/2014/main" id="{0A447F78-A8DA-7F4D-A93F-C7925E3F28AF}"/>
              </a:ext>
            </a:extLst>
          </p:cNvPr>
          <p:cNvSpPr/>
          <p:nvPr/>
        </p:nvSpPr>
        <p:spPr>
          <a:xfrm>
            <a:off x="524368" y="7043482"/>
            <a:ext cx="5978032" cy="1631216"/>
          </a:xfrm>
          <a:prstGeom prst="rect">
            <a:avLst/>
          </a:prstGeom>
        </p:spPr>
        <p:txBody>
          <a:bodyPr wrap="square">
            <a:spAutoFit/>
          </a:bodyPr>
          <a:lstStyle/>
          <a:p>
            <a:pPr algn="just"/>
            <a:r>
              <a:rPr lang="es-ES" sz="2000" dirty="0">
                <a:solidFill>
                  <a:srgbClr val="28D2A6"/>
                </a:solidFill>
                <a:latin typeface="Montserrat Light" pitchFamily="2" charset="77"/>
              </a:rPr>
              <a:t> </a:t>
            </a:r>
            <a:r>
              <a:rPr lang="es-ES" sz="2000" dirty="0">
                <a:solidFill>
                  <a:srgbClr val="F57C11"/>
                </a:solidFill>
                <a:latin typeface="Montserrat Light" pitchFamily="2" charset="77"/>
              </a:rPr>
              <a:t>Contamos con más de 20 puntos de INSTALADORES CERTIFICADOS además somos patrocinadores principales de la Asociación de Fontaneros de Galicia (FEGAFON), colaboradores de ASINEC.</a:t>
            </a:r>
            <a:endParaRPr lang="es-ES" sz="2000" dirty="0">
              <a:solidFill>
                <a:srgbClr val="F57C11"/>
              </a:solidFill>
            </a:endParaRPr>
          </a:p>
        </p:txBody>
      </p:sp>
      <p:grpSp>
        <p:nvGrpSpPr>
          <p:cNvPr id="19" name="Grupo 18">
            <a:extLst>
              <a:ext uri="{FF2B5EF4-FFF2-40B4-BE49-F238E27FC236}">
                <a16:creationId xmlns="" xmlns:a16="http://schemas.microsoft.com/office/drawing/2014/main" id="{3EB3DE03-DED8-3D4F-80F8-0CE213355859}"/>
              </a:ext>
            </a:extLst>
          </p:cNvPr>
          <p:cNvGrpSpPr/>
          <p:nvPr/>
        </p:nvGrpSpPr>
        <p:grpSpPr>
          <a:xfrm>
            <a:off x="8713623" y="5532119"/>
            <a:ext cx="4118139" cy="3309479"/>
            <a:chOff x="0" y="0"/>
            <a:chExt cx="2621178" cy="2492989"/>
          </a:xfrm>
        </p:grpSpPr>
        <p:pic>
          <p:nvPicPr>
            <p:cNvPr id="20" name="Imagen 19" descr="Imagen que contiene refrigerador, foto, pequeño, pantalla&#10;&#10;Descripción generada automáticamente">
              <a:extLst>
                <a:ext uri="{FF2B5EF4-FFF2-40B4-BE49-F238E27FC236}">
                  <a16:creationId xmlns="" xmlns:a16="http://schemas.microsoft.com/office/drawing/2014/main" id="{9308814E-AC5C-C54C-B3E2-5B179B833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87" t="8236" r="27160" b="8983"/>
            <a:stretch/>
          </p:blipFill>
          <p:spPr bwMode="auto">
            <a:xfrm>
              <a:off x="1201994" y="0"/>
              <a:ext cx="965200" cy="2265680"/>
            </a:xfrm>
            <a:prstGeom prst="rect">
              <a:avLst/>
            </a:prstGeom>
            <a:noFill/>
            <a:ln>
              <a:noFill/>
            </a:ln>
            <a:extLst>
              <a:ext uri="{53640926-AAD7-44D8-BBD7-CCE9431645EC}">
                <a14:shadowObscured xmlns:a14="http://schemas.microsoft.com/office/drawing/2010/main"/>
              </a:ext>
            </a:extLst>
          </p:spPr>
        </p:pic>
        <p:grpSp>
          <p:nvGrpSpPr>
            <p:cNvPr id="21" name="Grupo 20">
              <a:extLst>
                <a:ext uri="{FF2B5EF4-FFF2-40B4-BE49-F238E27FC236}">
                  <a16:creationId xmlns="" xmlns:a16="http://schemas.microsoft.com/office/drawing/2014/main" id="{895C6F20-1DAC-5343-9FB8-68ACE4C7DB02}"/>
                </a:ext>
              </a:extLst>
            </p:cNvPr>
            <p:cNvGrpSpPr/>
            <p:nvPr/>
          </p:nvGrpSpPr>
          <p:grpSpPr>
            <a:xfrm>
              <a:off x="479323" y="95864"/>
              <a:ext cx="2141855" cy="2397125"/>
              <a:chOff x="0" y="0"/>
              <a:chExt cx="2141855" cy="2397125"/>
            </a:xfrm>
          </p:grpSpPr>
          <p:pic>
            <p:nvPicPr>
              <p:cNvPr id="23" name="Imagen 22" descr="Imagen que contiene interior, monitor, foto, computadora&#10;&#10;Descripción generada automáticamente">
                <a:extLst>
                  <a:ext uri="{FF2B5EF4-FFF2-40B4-BE49-F238E27FC236}">
                    <a16:creationId xmlns="" xmlns:a16="http://schemas.microsoft.com/office/drawing/2014/main" id="{D7E2EAE7-1D53-714B-BA6C-4890DC9E0C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33600" cy="2397125"/>
              </a:xfrm>
              <a:prstGeom prst="rect">
                <a:avLst/>
              </a:prstGeom>
              <a:noFill/>
              <a:ln>
                <a:noFill/>
              </a:ln>
            </p:spPr>
          </p:pic>
          <p:sp>
            <p:nvSpPr>
              <p:cNvPr id="24" name="Rectángulo 23">
                <a:extLst>
                  <a:ext uri="{FF2B5EF4-FFF2-40B4-BE49-F238E27FC236}">
                    <a16:creationId xmlns="" xmlns:a16="http://schemas.microsoft.com/office/drawing/2014/main" id="{DF866702-B6D6-B94E-9053-08EE668926B6}"/>
                  </a:ext>
                </a:extLst>
              </p:cNvPr>
              <p:cNvSpPr/>
              <p:nvPr/>
            </p:nvSpPr>
            <p:spPr>
              <a:xfrm>
                <a:off x="1612900" y="0"/>
                <a:ext cx="528955" cy="78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grpSp>
        <p:pic>
          <p:nvPicPr>
            <p:cNvPr id="22" name="Imagen 21" descr="Imagen que contiene interior, pequeño, tabla, computadora&#10;&#10;Descripción generada automáticamente">
              <a:extLst>
                <a:ext uri="{FF2B5EF4-FFF2-40B4-BE49-F238E27FC236}">
                  <a16:creationId xmlns="" xmlns:a16="http://schemas.microsoft.com/office/drawing/2014/main" id="{3F2DD49B-BBCC-A941-85F1-6EC590CA5F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89" t="18954" r="5602" b="14898"/>
            <a:stretch/>
          </p:blipFill>
          <p:spPr bwMode="auto">
            <a:xfrm flipH="1">
              <a:off x="0" y="966019"/>
              <a:ext cx="1342390" cy="1300480"/>
            </a:xfrm>
            <a:prstGeom prst="rect">
              <a:avLst/>
            </a:prstGeom>
            <a:noFill/>
            <a:ln>
              <a:noFill/>
            </a:ln>
            <a:extLst>
              <a:ext uri="{53640926-AAD7-44D8-BBD7-CCE9431645EC}">
                <a14:shadowObscured xmlns:a14="http://schemas.microsoft.com/office/drawing/2010/main"/>
              </a:ext>
            </a:extLst>
          </p:spPr>
        </p:pic>
      </p:grpSp>
      <p:grpSp>
        <p:nvGrpSpPr>
          <p:cNvPr id="25" name="Grupo 24">
            <a:extLst>
              <a:ext uri="{FF2B5EF4-FFF2-40B4-BE49-F238E27FC236}">
                <a16:creationId xmlns="" xmlns:a16="http://schemas.microsoft.com/office/drawing/2014/main" id="{14F73F8A-59A9-6F42-A480-4D6B504BDC43}"/>
              </a:ext>
            </a:extLst>
          </p:cNvPr>
          <p:cNvGrpSpPr/>
          <p:nvPr/>
        </p:nvGrpSpPr>
        <p:grpSpPr>
          <a:xfrm>
            <a:off x="1519572" y="3611780"/>
            <a:ext cx="3669328" cy="3271248"/>
            <a:chOff x="0" y="0"/>
            <a:chExt cx="2263877" cy="2018730"/>
          </a:xfrm>
        </p:grpSpPr>
        <p:pic>
          <p:nvPicPr>
            <p:cNvPr id="26" name="Imagen 25" descr="Imagen que contiene computadora, frente, pequeño, tabla&#10;&#10;Descripción generada automáticamente">
              <a:extLst>
                <a:ext uri="{FF2B5EF4-FFF2-40B4-BE49-F238E27FC236}">
                  <a16:creationId xmlns="" xmlns:a16="http://schemas.microsoft.com/office/drawing/2014/main" id="{EE463B96-CA29-B143-96DB-9506B07BEE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441" t="8599" r="24549" b="8236"/>
            <a:stretch/>
          </p:blipFill>
          <p:spPr bwMode="auto">
            <a:xfrm>
              <a:off x="0" y="0"/>
              <a:ext cx="934085" cy="1953895"/>
            </a:xfrm>
            <a:prstGeom prst="rect">
              <a:avLst/>
            </a:prstGeom>
            <a:noFill/>
            <a:ln>
              <a:noFill/>
            </a:ln>
            <a:extLst>
              <a:ext uri="{53640926-AAD7-44D8-BBD7-CCE9431645EC}">
                <a14:shadowObscured xmlns:a14="http://schemas.microsoft.com/office/drawing/2010/main"/>
              </a:ext>
            </a:extLst>
          </p:spPr>
        </p:pic>
        <p:grpSp>
          <p:nvGrpSpPr>
            <p:cNvPr id="27" name="Grupo 26">
              <a:extLst>
                <a:ext uri="{FF2B5EF4-FFF2-40B4-BE49-F238E27FC236}">
                  <a16:creationId xmlns="" xmlns:a16="http://schemas.microsoft.com/office/drawing/2014/main" id="{332C901B-96CA-844B-BE1D-F8208DE2D670}"/>
                </a:ext>
              </a:extLst>
            </p:cNvPr>
            <p:cNvGrpSpPr/>
            <p:nvPr/>
          </p:nvGrpSpPr>
          <p:grpSpPr>
            <a:xfrm>
              <a:off x="612058" y="516194"/>
              <a:ext cx="1651819" cy="1502536"/>
              <a:chOff x="0" y="0"/>
              <a:chExt cx="5817695" cy="5909945"/>
            </a:xfrm>
          </p:grpSpPr>
          <p:pic>
            <p:nvPicPr>
              <p:cNvPr id="28" name="Imagen 27" descr="Imagen que contiene ventana, cuarto, monitor, pantalla&#10;&#10;Descripción generada automáticamente">
                <a:extLst>
                  <a:ext uri="{FF2B5EF4-FFF2-40B4-BE49-F238E27FC236}">
                    <a16:creationId xmlns="" xmlns:a16="http://schemas.microsoft.com/office/drawing/2014/main" id="{2D09943D-07FA-C347-B470-7610DA9C57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2" t="16277" r="3311" b="10699"/>
              <a:stretch/>
            </p:blipFill>
            <p:spPr bwMode="auto">
              <a:xfrm>
                <a:off x="0" y="0"/>
                <a:ext cx="5809615" cy="5909945"/>
              </a:xfrm>
              <a:prstGeom prst="rect">
                <a:avLst/>
              </a:prstGeom>
              <a:noFill/>
              <a:ln>
                <a:noFill/>
              </a:ln>
              <a:extLst>
                <a:ext uri="{53640926-AAD7-44D8-BBD7-CCE9431645EC}">
                  <a14:shadowObscured xmlns:a14="http://schemas.microsoft.com/office/drawing/2010/main"/>
                </a:ext>
              </a:extLst>
            </p:spPr>
          </p:pic>
          <p:sp>
            <p:nvSpPr>
              <p:cNvPr id="29" name="Rectángulo 28">
                <a:extLst>
                  <a:ext uri="{FF2B5EF4-FFF2-40B4-BE49-F238E27FC236}">
                    <a16:creationId xmlns="" xmlns:a16="http://schemas.microsoft.com/office/drawing/2014/main" id="{D531DEE5-502D-EF4D-BFC3-BF20361C5123}"/>
                  </a:ext>
                </a:extLst>
              </p:cNvPr>
              <p:cNvSpPr/>
              <p:nvPr/>
            </p:nvSpPr>
            <p:spPr>
              <a:xfrm>
                <a:off x="4500880" y="10160"/>
                <a:ext cx="1316815" cy="9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grpSp>
      </p:grpSp>
      <p:sp>
        <p:nvSpPr>
          <p:cNvPr id="30" name="CuadroTexto 29">
            <a:extLst>
              <a:ext uri="{FF2B5EF4-FFF2-40B4-BE49-F238E27FC236}">
                <a16:creationId xmlns="" xmlns:a16="http://schemas.microsoft.com/office/drawing/2014/main" id="{A5C93238-0933-5245-85AE-FC8BCDFA9404}"/>
              </a:ext>
            </a:extLst>
          </p:cNvPr>
          <p:cNvSpPr txBox="1"/>
          <p:nvPr/>
        </p:nvSpPr>
        <p:spPr>
          <a:xfrm>
            <a:off x="8448435" y="338430"/>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4" name="CuadroTexto 33">
            <a:extLst>
              <a:ext uri="{FF2B5EF4-FFF2-40B4-BE49-F238E27FC236}">
                <a16:creationId xmlns="" xmlns:a16="http://schemas.microsoft.com/office/drawing/2014/main" id="{563B904D-05FD-584D-991A-F133E37C3679}"/>
              </a:ext>
            </a:extLst>
          </p:cNvPr>
          <p:cNvSpPr txBox="1"/>
          <p:nvPr/>
        </p:nvSpPr>
        <p:spPr>
          <a:xfrm>
            <a:off x="6499225" y="131757"/>
            <a:ext cx="4230688"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s-ES" sz="2800" b="0" dirty="0">
                <a:solidFill>
                  <a:srgbClr val="28D2A6"/>
                </a:solidFill>
                <a:latin typeface="Montserrat" pitchFamily="2" charset="77"/>
                <a:ea typeface="Helvetica Neue"/>
                <a:cs typeface="Helvetica Neue"/>
                <a:sym typeface="Helvetica Neue"/>
              </a:rPr>
              <a:t>INVERSION SUBVENCIONADA </a:t>
            </a:r>
            <a:endPar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endParaRPr>
          </a:p>
        </p:txBody>
      </p:sp>
      <p:pic>
        <p:nvPicPr>
          <p:cNvPr id="31" name="Imagen 30" descr="Imagen que contiene Logotipo&#10;&#10;Descripción generada automáticamente">
            <a:extLst>
              <a:ext uri="{FF2B5EF4-FFF2-40B4-BE49-F238E27FC236}">
                <a16:creationId xmlns="" xmlns:a16="http://schemas.microsoft.com/office/drawing/2014/main" id="{A4749C16-088A-D546-871F-3053ACD08D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3999" y="8939258"/>
            <a:ext cx="2477019" cy="68099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46C8DBF4-2399-EC41-ABFA-B01A770B3247}"/>
              </a:ext>
            </a:extLst>
          </p:cNvPr>
          <p:cNvSpPr>
            <a:spLocks noGrp="1"/>
          </p:cNvSpPr>
          <p:nvPr>
            <p:ph type="sldNum" sz="quarter" idx="14"/>
          </p:nvPr>
        </p:nvSpPr>
        <p:spPr/>
        <p:txBody>
          <a:bodyPr/>
          <a:lstStyle/>
          <a:p>
            <a:fld id="{6FE26A8E-47A6-C541-9F08-4D7807236E69}" type="slidenum">
              <a:rPr lang="es-ES" altLang="es-ES" smtClean="0"/>
              <a:pPr/>
              <a:t>3</a:t>
            </a:fld>
            <a:endParaRPr lang="es-ES" altLang="es-ES"/>
          </a:p>
        </p:txBody>
      </p:sp>
      <p:sp>
        <p:nvSpPr>
          <p:cNvPr id="2" name="CuadroTexto 1">
            <a:extLst>
              <a:ext uri="{FF2B5EF4-FFF2-40B4-BE49-F238E27FC236}">
                <a16:creationId xmlns="" xmlns:a16="http://schemas.microsoft.com/office/drawing/2014/main" id="{D45508DC-630A-134D-B0CA-7C7D70344856}"/>
              </a:ext>
            </a:extLst>
          </p:cNvPr>
          <p:cNvSpPr txBox="1"/>
          <p:nvPr/>
        </p:nvSpPr>
        <p:spPr>
          <a:xfrm>
            <a:off x="700580" y="105135"/>
            <a:ext cx="456524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rPr>
              <a:t> </a:t>
            </a:r>
            <a:r>
              <a:rPr kumimoji="0" lang="es-ES" sz="4000" b="0" u="none" strike="noStrike" cap="none" spc="0" normalizeH="0" baseline="0" dirty="0">
                <a:ln>
                  <a:noFill/>
                </a:ln>
                <a:solidFill>
                  <a:srgbClr val="28D2A6"/>
                </a:solidFill>
                <a:effectLst/>
                <a:uFillTx/>
                <a:latin typeface="Montserrat" pitchFamily="2" charset="77"/>
                <a:ea typeface="Helvetica Neue"/>
                <a:cs typeface="Helvetica Neue"/>
                <a:sym typeface="Helvetica Neue"/>
              </a:rPr>
              <a:t>e-</a:t>
            </a:r>
            <a:r>
              <a:rPr kumimoji="0" lang="es-ES" sz="4000" b="0" u="none" strike="noStrike" cap="none" spc="0" normalizeH="0" baseline="0" dirty="0" err="1">
                <a:ln>
                  <a:noFill/>
                </a:ln>
                <a:solidFill>
                  <a:srgbClr val="28D2A6"/>
                </a:solidFill>
                <a:effectLst/>
                <a:uFillTx/>
                <a:latin typeface="Montserrat" pitchFamily="2" charset="77"/>
                <a:ea typeface="Helvetica Neue"/>
                <a:cs typeface="Helvetica Neue"/>
                <a:sym typeface="Helvetica Neue"/>
              </a:rPr>
              <a:t>commerce</a:t>
            </a:r>
            <a:endPar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endParaRPr>
          </a:p>
        </p:txBody>
      </p:sp>
      <p:sp>
        <p:nvSpPr>
          <p:cNvPr id="4" name="Rectángulo 3">
            <a:extLst>
              <a:ext uri="{FF2B5EF4-FFF2-40B4-BE49-F238E27FC236}">
                <a16:creationId xmlns="" xmlns:a16="http://schemas.microsoft.com/office/drawing/2014/main" id="{BD1A3CB6-E5E3-CB49-9F6C-74242E08F923}"/>
              </a:ext>
            </a:extLst>
          </p:cNvPr>
          <p:cNvSpPr/>
          <p:nvPr/>
        </p:nvSpPr>
        <p:spPr>
          <a:xfrm>
            <a:off x="6382509" y="1741480"/>
            <a:ext cx="5804995" cy="1631216"/>
          </a:xfrm>
          <a:prstGeom prst="rect">
            <a:avLst/>
          </a:prstGeom>
        </p:spPr>
        <p:txBody>
          <a:bodyPr wrap="square">
            <a:spAutoFit/>
          </a:bodyPr>
          <a:lstStyle/>
          <a:p>
            <a:pPr algn="just"/>
            <a:r>
              <a:rPr lang="es-ES" sz="2000" dirty="0">
                <a:solidFill>
                  <a:srgbClr val="F57C11"/>
                </a:solidFill>
                <a:latin typeface="Montserrat Light" pitchFamily="2" charset="77"/>
              </a:rPr>
              <a:t>En ENERGIE IBERICA  estamos buscando instaladores que se quieran DIGITALIZAR y estar presentes en el mercado de las Energías Renovables y además tener visualización en  E-COMMERCE.</a:t>
            </a:r>
          </a:p>
        </p:txBody>
      </p:sp>
      <p:sp>
        <p:nvSpPr>
          <p:cNvPr id="30" name="Rectángulo 29">
            <a:extLst>
              <a:ext uri="{FF2B5EF4-FFF2-40B4-BE49-F238E27FC236}">
                <a16:creationId xmlns="" xmlns:a16="http://schemas.microsoft.com/office/drawing/2014/main" id="{2833AFE8-3683-CA4F-9587-6A02025801A5}"/>
              </a:ext>
            </a:extLst>
          </p:cNvPr>
          <p:cNvSpPr/>
          <p:nvPr/>
        </p:nvSpPr>
        <p:spPr>
          <a:xfrm>
            <a:off x="577514" y="4184416"/>
            <a:ext cx="5804995" cy="2554545"/>
          </a:xfrm>
          <a:prstGeom prst="rect">
            <a:avLst/>
          </a:prstGeom>
        </p:spPr>
        <p:txBody>
          <a:bodyPr wrap="square">
            <a:spAutoFit/>
          </a:bodyPr>
          <a:lstStyle/>
          <a:p>
            <a:pPr algn="just"/>
            <a:r>
              <a:rPr lang="es-ES" sz="2000" dirty="0">
                <a:solidFill>
                  <a:srgbClr val="F57C11"/>
                </a:solidFill>
                <a:latin typeface="Montserrat Light" pitchFamily="2" charset="77"/>
              </a:rPr>
              <a:t>ENERGIE IBERICA pone a su disposición toda la potencia de su plataforma de trabajo digital. No importa si el instalador no tiene mucha experiencia trabajando con bombas de calor, ya que el equipo técnico de ENERGIE IBERICA le acompañará hasta la venta y puesta en marcha de los  equipos.</a:t>
            </a:r>
          </a:p>
        </p:txBody>
      </p:sp>
      <p:sp>
        <p:nvSpPr>
          <p:cNvPr id="31" name="Rectángulo 30">
            <a:extLst>
              <a:ext uri="{FF2B5EF4-FFF2-40B4-BE49-F238E27FC236}">
                <a16:creationId xmlns="" xmlns:a16="http://schemas.microsoft.com/office/drawing/2014/main" id="{8E7A1E11-9F62-1B44-8AD6-70E671A85460}"/>
              </a:ext>
            </a:extLst>
          </p:cNvPr>
          <p:cNvSpPr/>
          <p:nvPr/>
        </p:nvSpPr>
        <p:spPr>
          <a:xfrm>
            <a:off x="6922558" y="7312187"/>
            <a:ext cx="5804995" cy="400110"/>
          </a:xfrm>
          <a:prstGeom prst="rect">
            <a:avLst/>
          </a:prstGeom>
        </p:spPr>
        <p:txBody>
          <a:bodyPr wrap="square">
            <a:spAutoFit/>
          </a:bodyPr>
          <a:lstStyle/>
          <a:p>
            <a:pPr algn="just"/>
            <a:r>
              <a:rPr lang="es-ES" sz="2000" dirty="0">
                <a:solidFill>
                  <a:srgbClr val="28D2A6"/>
                </a:solidFill>
                <a:latin typeface="Montserrat Light" pitchFamily="2" charset="77"/>
              </a:rPr>
              <a:t>ENTRA DE LLENO EN EL MUNDO DIGITAL  </a:t>
            </a:r>
          </a:p>
        </p:txBody>
      </p:sp>
      <p:pic>
        <p:nvPicPr>
          <p:cNvPr id="32" name="Imagen 31" descr="Interfaz de usuario gráfica, Sitio web&#10;&#10;Descripción generada automáticamente">
            <a:extLst>
              <a:ext uri="{FF2B5EF4-FFF2-40B4-BE49-F238E27FC236}">
                <a16:creationId xmlns="" xmlns:a16="http://schemas.microsoft.com/office/drawing/2014/main" id="{11360E48-AA5E-DF4B-B143-8138E94140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50"/>
          <a:stretch/>
        </p:blipFill>
        <p:spPr>
          <a:xfrm>
            <a:off x="3518358" y="6738961"/>
            <a:ext cx="2830679" cy="1804128"/>
          </a:xfrm>
          <a:prstGeom prst="rect">
            <a:avLst/>
          </a:prstGeom>
        </p:spPr>
      </p:pic>
      <p:pic>
        <p:nvPicPr>
          <p:cNvPr id="34" name="Imagen 33" descr="Interfaz de usuario gráfica, Sitio web&#10;&#10;Descripción generada automáticamente">
            <a:extLst>
              <a:ext uri="{FF2B5EF4-FFF2-40B4-BE49-F238E27FC236}">
                <a16:creationId xmlns="" xmlns:a16="http://schemas.microsoft.com/office/drawing/2014/main" id="{72001165-BA89-2043-8A2A-96CDCA5174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756"/>
          <a:stretch/>
        </p:blipFill>
        <p:spPr>
          <a:xfrm>
            <a:off x="700580" y="6881506"/>
            <a:ext cx="2815860" cy="1661583"/>
          </a:xfrm>
          <a:prstGeom prst="rect">
            <a:avLst/>
          </a:prstGeom>
        </p:spPr>
      </p:pic>
      <p:sp>
        <p:nvSpPr>
          <p:cNvPr id="13" name="CuadroTexto 12">
            <a:extLst>
              <a:ext uri="{FF2B5EF4-FFF2-40B4-BE49-F238E27FC236}">
                <a16:creationId xmlns="" xmlns:a16="http://schemas.microsoft.com/office/drawing/2014/main" id="{C3B0D8E8-B307-B54D-8186-91A1717FFA9E}"/>
              </a:ext>
            </a:extLst>
          </p:cNvPr>
          <p:cNvSpPr txBox="1"/>
          <p:nvPr/>
        </p:nvSpPr>
        <p:spPr>
          <a:xfrm>
            <a:off x="6462183" y="546100"/>
            <a:ext cx="423068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rPr>
              <a:t>FRANQUICIA DI</a:t>
            </a:r>
            <a:r>
              <a:rPr lang="es-ES" sz="2800" b="0" dirty="0">
                <a:solidFill>
                  <a:srgbClr val="28D2A6"/>
                </a:solidFill>
                <a:latin typeface="Montserrat" pitchFamily="2" charset="77"/>
                <a:ea typeface="Helvetica Neue"/>
                <a:cs typeface="Helvetica Neue"/>
                <a:sym typeface="Helvetica Neue"/>
              </a:rPr>
              <a:t>GITAL</a:t>
            </a:r>
            <a:endPar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endParaRPr>
          </a:p>
        </p:txBody>
      </p:sp>
      <p:pic>
        <p:nvPicPr>
          <p:cNvPr id="14" name="Imagen 13" descr="Imagen que contiene Logotipo&#10;&#10;Descripción generada automáticamente">
            <a:extLst>
              <a:ext uri="{FF2B5EF4-FFF2-40B4-BE49-F238E27FC236}">
                <a16:creationId xmlns="" xmlns:a16="http://schemas.microsoft.com/office/drawing/2014/main" id="{99B3F5AB-980C-4F4F-8EAE-80A405C09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9" y="8939258"/>
            <a:ext cx="2477019" cy="680992"/>
          </a:xfrm>
          <a:prstGeom prst="rect">
            <a:avLst/>
          </a:prstGeom>
        </p:spPr>
      </p:pic>
      <p:pic>
        <p:nvPicPr>
          <p:cNvPr id="17" name="Imagen 16" descr="Un monitor de computadora&#10;&#10;Descripción generada automáticamente con confianza media">
            <a:extLst>
              <a:ext uri="{FF2B5EF4-FFF2-40B4-BE49-F238E27FC236}">
                <a16:creationId xmlns="" xmlns:a16="http://schemas.microsoft.com/office/drawing/2014/main" id="{3F3CA78E-F600-3849-B365-A8EB7E192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717" y="1539065"/>
            <a:ext cx="4040972" cy="2265151"/>
          </a:xfrm>
          <a:prstGeom prst="rect">
            <a:avLst/>
          </a:prstGeom>
        </p:spPr>
      </p:pic>
      <p:pic>
        <p:nvPicPr>
          <p:cNvPr id="8" name="Imagen 7" descr="Icono&#10;&#10;Descripción generada automáticamente">
            <a:extLst>
              <a:ext uri="{FF2B5EF4-FFF2-40B4-BE49-F238E27FC236}">
                <a16:creationId xmlns="" xmlns:a16="http://schemas.microsoft.com/office/drawing/2014/main" id="{35209EEB-D95D-A340-A315-04689666A0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5151" y="3398662"/>
            <a:ext cx="4696403" cy="3482844"/>
          </a:xfrm>
          <a:prstGeom prst="rect">
            <a:avLst/>
          </a:prstGeom>
        </p:spPr>
      </p:pic>
    </p:spTree>
    <p:extLst>
      <p:ext uri="{BB962C8B-B14F-4D97-AF65-F5344CB8AC3E}">
        <p14:creationId xmlns:p14="http://schemas.microsoft.com/office/powerpoint/2010/main" val="26523370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46C8DBF4-2399-EC41-ABFA-B01A770B3247}"/>
              </a:ext>
            </a:extLst>
          </p:cNvPr>
          <p:cNvSpPr>
            <a:spLocks noGrp="1"/>
          </p:cNvSpPr>
          <p:nvPr>
            <p:ph type="sldNum" sz="quarter" idx="14"/>
          </p:nvPr>
        </p:nvSpPr>
        <p:spPr/>
        <p:txBody>
          <a:bodyPr/>
          <a:lstStyle/>
          <a:p>
            <a:fld id="{6FE26A8E-47A6-C541-9F08-4D7807236E69}" type="slidenum">
              <a:rPr lang="es-ES" altLang="es-ES" smtClean="0"/>
              <a:pPr/>
              <a:t>4</a:t>
            </a:fld>
            <a:endParaRPr lang="es-ES" altLang="es-ES"/>
          </a:p>
        </p:txBody>
      </p:sp>
      <p:sp>
        <p:nvSpPr>
          <p:cNvPr id="4" name="Rectángulo 3">
            <a:extLst>
              <a:ext uri="{FF2B5EF4-FFF2-40B4-BE49-F238E27FC236}">
                <a16:creationId xmlns="" xmlns:a16="http://schemas.microsoft.com/office/drawing/2014/main" id="{BD1A3CB6-E5E3-CB49-9F6C-74242E08F923}"/>
              </a:ext>
            </a:extLst>
          </p:cNvPr>
          <p:cNvSpPr/>
          <p:nvPr/>
        </p:nvSpPr>
        <p:spPr>
          <a:xfrm>
            <a:off x="864093" y="1929879"/>
            <a:ext cx="5804995" cy="1323439"/>
          </a:xfrm>
          <a:prstGeom prst="rect">
            <a:avLst/>
          </a:prstGeom>
        </p:spPr>
        <p:txBody>
          <a:bodyPr wrap="square">
            <a:spAutoFit/>
          </a:bodyPr>
          <a:lstStyle/>
          <a:p>
            <a:pPr algn="just"/>
            <a:r>
              <a:rPr lang="es-ES" sz="2000" dirty="0">
                <a:solidFill>
                  <a:srgbClr val="F57C11"/>
                </a:solidFill>
                <a:latin typeface="Montserrat Light" pitchFamily="2" charset="77"/>
              </a:rPr>
              <a:t>Como INSTALADOR  DIGITAL de ENERGIE IBERICA, disfrutará  de todas las ventajas  como instalador certificado, entra de nuestra mano a un nuevo mercado digital</a:t>
            </a:r>
            <a:r>
              <a:rPr lang="es-ES" sz="2000" dirty="0">
                <a:solidFill>
                  <a:srgbClr val="28D2A6"/>
                </a:solidFill>
                <a:latin typeface="Montserrat Light" pitchFamily="2" charset="77"/>
              </a:rPr>
              <a:t>. </a:t>
            </a:r>
          </a:p>
        </p:txBody>
      </p:sp>
      <p:sp>
        <p:nvSpPr>
          <p:cNvPr id="30" name="Rectángulo 29">
            <a:extLst>
              <a:ext uri="{FF2B5EF4-FFF2-40B4-BE49-F238E27FC236}">
                <a16:creationId xmlns="" xmlns:a16="http://schemas.microsoft.com/office/drawing/2014/main" id="{2833AFE8-3683-CA4F-9587-6A02025801A5}"/>
              </a:ext>
            </a:extLst>
          </p:cNvPr>
          <p:cNvSpPr/>
          <p:nvPr/>
        </p:nvSpPr>
        <p:spPr>
          <a:xfrm>
            <a:off x="6499225" y="4291303"/>
            <a:ext cx="5821112" cy="1938992"/>
          </a:xfrm>
          <a:prstGeom prst="rect">
            <a:avLst/>
          </a:prstGeom>
        </p:spPr>
        <p:txBody>
          <a:bodyPr wrap="square">
            <a:spAutoFit/>
          </a:bodyPr>
          <a:lstStyle/>
          <a:p>
            <a:pPr algn="just"/>
            <a:r>
              <a:rPr lang="es-ES" sz="2000" dirty="0">
                <a:solidFill>
                  <a:srgbClr val="F57C11"/>
                </a:solidFill>
                <a:latin typeface="Montserrat Light" pitchFamily="2" charset="77"/>
              </a:rPr>
              <a:t>ENERGIE IBERICA  publicita el negocio digital de manera directa en diferentes medios para generar tráfico en la web. Como como instalador REGISTRADO  recibirás toda la información de posibles clientes de tu zona programada.</a:t>
            </a:r>
          </a:p>
        </p:txBody>
      </p:sp>
      <p:sp>
        <p:nvSpPr>
          <p:cNvPr id="31" name="Rectángulo 30">
            <a:extLst>
              <a:ext uri="{FF2B5EF4-FFF2-40B4-BE49-F238E27FC236}">
                <a16:creationId xmlns="" xmlns:a16="http://schemas.microsoft.com/office/drawing/2014/main" id="{8E7A1E11-9F62-1B44-8AD6-70E671A85460}"/>
              </a:ext>
            </a:extLst>
          </p:cNvPr>
          <p:cNvSpPr/>
          <p:nvPr/>
        </p:nvSpPr>
        <p:spPr>
          <a:xfrm>
            <a:off x="864093" y="7094465"/>
            <a:ext cx="5804995" cy="1015663"/>
          </a:xfrm>
          <a:prstGeom prst="rect">
            <a:avLst/>
          </a:prstGeom>
        </p:spPr>
        <p:txBody>
          <a:bodyPr wrap="square">
            <a:spAutoFit/>
          </a:bodyPr>
          <a:lstStyle/>
          <a:p>
            <a:pPr algn="just"/>
            <a:r>
              <a:rPr lang="es-ES" sz="2000" dirty="0">
                <a:solidFill>
                  <a:srgbClr val="28D2A6"/>
                </a:solidFill>
                <a:latin typeface="Montserrat Light" pitchFamily="2" charset="77"/>
              </a:rPr>
              <a:t> </a:t>
            </a:r>
            <a:r>
              <a:rPr lang="es-ES" sz="2000" dirty="0">
                <a:solidFill>
                  <a:srgbClr val="F57C11"/>
                </a:solidFill>
                <a:latin typeface="Montserrat Light" pitchFamily="2" charset="77"/>
              </a:rPr>
              <a:t>PROGRAMAMOS de manera prioritaria por   el flujo de tráfico web de clientes  a  su zona   franquiciada.</a:t>
            </a:r>
          </a:p>
        </p:txBody>
      </p:sp>
      <p:pic>
        <p:nvPicPr>
          <p:cNvPr id="14" name="Imagen 13" descr="Interfaz de usuario gráfica, Aplicación&#10;&#10;Descripción generada automáticamente">
            <a:extLst>
              <a:ext uri="{FF2B5EF4-FFF2-40B4-BE49-F238E27FC236}">
                <a16:creationId xmlns="" xmlns:a16="http://schemas.microsoft.com/office/drawing/2014/main" id="{B32D8B4A-B13E-2247-B794-C4F7A9F68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240" y="6301748"/>
            <a:ext cx="2737097" cy="2232581"/>
          </a:xfrm>
          <a:prstGeom prst="rect">
            <a:avLst/>
          </a:prstGeom>
        </p:spPr>
      </p:pic>
      <p:pic>
        <p:nvPicPr>
          <p:cNvPr id="17" name="Imagen 16">
            <a:extLst>
              <a:ext uri="{FF2B5EF4-FFF2-40B4-BE49-F238E27FC236}">
                <a16:creationId xmlns="" xmlns:a16="http://schemas.microsoft.com/office/drawing/2014/main" id="{B650D9F8-3795-A146-BB0C-78547342E29F}"/>
              </a:ext>
            </a:extLst>
          </p:cNvPr>
          <p:cNvPicPr>
            <a:picLocks noChangeAspect="1"/>
          </p:cNvPicPr>
          <p:nvPr/>
        </p:nvPicPr>
        <p:blipFill rotWithShape="1">
          <a:blip r:embed="rId3">
            <a:extLst>
              <a:ext uri="{28A0092B-C50C-407E-A947-70E740481C1C}">
                <a14:useLocalDpi xmlns:a14="http://schemas.microsoft.com/office/drawing/2010/main" val="0"/>
              </a:ext>
            </a:extLst>
          </a:blip>
          <a:srcRect l="4822" t="4154" r="49479" b="4531"/>
          <a:stretch/>
        </p:blipFill>
        <p:spPr>
          <a:xfrm>
            <a:off x="9740902" y="1393312"/>
            <a:ext cx="1924465" cy="2707980"/>
          </a:xfrm>
          <a:prstGeom prst="rect">
            <a:avLst/>
          </a:prstGeom>
        </p:spPr>
      </p:pic>
      <p:pic>
        <p:nvPicPr>
          <p:cNvPr id="18" name="Imagen 17">
            <a:extLst>
              <a:ext uri="{FF2B5EF4-FFF2-40B4-BE49-F238E27FC236}">
                <a16:creationId xmlns="" xmlns:a16="http://schemas.microsoft.com/office/drawing/2014/main" id="{165848DD-9693-A546-9960-395FED688535}"/>
              </a:ext>
            </a:extLst>
          </p:cNvPr>
          <p:cNvPicPr>
            <a:picLocks noChangeAspect="1"/>
          </p:cNvPicPr>
          <p:nvPr/>
        </p:nvPicPr>
        <p:blipFill rotWithShape="1">
          <a:blip r:embed="rId4"/>
          <a:srcRect l="50374"/>
          <a:stretch/>
        </p:blipFill>
        <p:spPr>
          <a:xfrm>
            <a:off x="7500400" y="1393312"/>
            <a:ext cx="1909381" cy="2704350"/>
          </a:xfrm>
          <a:prstGeom prst="rect">
            <a:avLst/>
          </a:prstGeom>
        </p:spPr>
      </p:pic>
      <p:sp>
        <p:nvSpPr>
          <p:cNvPr id="59" name="CuadroTexto 58">
            <a:extLst>
              <a:ext uri="{FF2B5EF4-FFF2-40B4-BE49-F238E27FC236}">
                <a16:creationId xmlns="" xmlns:a16="http://schemas.microsoft.com/office/drawing/2014/main" id="{12A9CDFC-E1CB-DC46-B109-D19EE2F32B33}"/>
              </a:ext>
            </a:extLst>
          </p:cNvPr>
          <p:cNvSpPr txBox="1"/>
          <p:nvPr/>
        </p:nvSpPr>
        <p:spPr>
          <a:xfrm>
            <a:off x="1388533" y="304290"/>
            <a:ext cx="405104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fontAlgn="auto">
              <a:spcBef>
                <a:spcPts val="0"/>
              </a:spcBef>
              <a:spcAft>
                <a:spcPts val="0"/>
              </a:spcAft>
            </a:pPr>
            <a:r>
              <a:rPr lang="es-ES" sz="1800" b="0" dirty="0">
                <a:solidFill>
                  <a:srgbClr val="28D2A6"/>
                </a:solidFill>
                <a:latin typeface="Montserrat" pitchFamily="2" charset="77"/>
                <a:ea typeface="Helvetica Neue"/>
                <a:cs typeface="Helvetica Neue"/>
                <a:sym typeface="Helvetica Neue"/>
              </a:rPr>
              <a:t> </a:t>
            </a:r>
            <a:r>
              <a:rPr lang="es-ES" sz="4000" b="0" dirty="0">
                <a:solidFill>
                  <a:srgbClr val="28D2A6"/>
                </a:solidFill>
                <a:latin typeface="Montserrat" pitchFamily="2" charset="77"/>
                <a:ea typeface="Helvetica Neue"/>
                <a:cs typeface="Helvetica Neue"/>
                <a:sym typeface="Helvetica Neue"/>
              </a:rPr>
              <a:t>e-</a:t>
            </a:r>
            <a:r>
              <a:rPr lang="es-ES" sz="4000" b="0" dirty="0" err="1">
                <a:solidFill>
                  <a:srgbClr val="28D2A6"/>
                </a:solidFill>
                <a:latin typeface="Montserrat" pitchFamily="2" charset="77"/>
                <a:ea typeface="Helvetica Neue"/>
                <a:cs typeface="Helvetica Neue"/>
                <a:sym typeface="Helvetica Neue"/>
              </a:rPr>
              <a:t>commerce</a:t>
            </a:r>
            <a:endParaRPr lang="es-ES" sz="1800" b="0" dirty="0">
              <a:solidFill>
                <a:srgbClr val="28D2A6"/>
              </a:solidFill>
              <a:latin typeface="Montserrat" pitchFamily="2" charset="77"/>
              <a:ea typeface="Helvetica Neue"/>
              <a:cs typeface="Helvetica Neue"/>
              <a:sym typeface="Helvetica Neue"/>
            </a:endParaRPr>
          </a:p>
        </p:txBody>
      </p:sp>
      <p:sp>
        <p:nvSpPr>
          <p:cNvPr id="13" name="CuadroTexto 12">
            <a:extLst>
              <a:ext uri="{FF2B5EF4-FFF2-40B4-BE49-F238E27FC236}">
                <a16:creationId xmlns="" xmlns:a16="http://schemas.microsoft.com/office/drawing/2014/main" id="{77FDD998-812C-6E45-A926-DFBD13DD110D}"/>
              </a:ext>
            </a:extLst>
          </p:cNvPr>
          <p:cNvSpPr txBox="1"/>
          <p:nvPr/>
        </p:nvSpPr>
        <p:spPr>
          <a:xfrm>
            <a:off x="6499225" y="347201"/>
            <a:ext cx="423068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s-ES" sz="2800" b="0" dirty="0">
                <a:solidFill>
                  <a:srgbClr val="28D2A6"/>
                </a:solidFill>
                <a:latin typeface="Montserrat" pitchFamily="2" charset="77"/>
                <a:ea typeface="Helvetica Neue"/>
                <a:cs typeface="Helvetica Neue"/>
                <a:sym typeface="Helvetica Neue"/>
              </a:rPr>
              <a:t> FRANQUICIA DIGITAL</a:t>
            </a:r>
            <a:endPar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endParaRPr>
          </a:p>
        </p:txBody>
      </p:sp>
      <p:pic>
        <p:nvPicPr>
          <p:cNvPr id="15" name="Imagen 14" descr="Imagen que contiene Logotipo&#10;&#10;Descripción generada automáticamente">
            <a:extLst>
              <a:ext uri="{FF2B5EF4-FFF2-40B4-BE49-F238E27FC236}">
                <a16:creationId xmlns="" xmlns:a16="http://schemas.microsoft.com/office/drawing/2014/main" id="{DBFC96E6-D7A1-1741-9A90-EEDB68F1A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999" y="8939258"/>
            <a:ext cx="2477019" cy="680992"/>
          </a:xfrm>
          <a:prstGeom prst="rect">
            <a:avLst/>
          </a:prstGeom>
        </p:spPr>
      </p:pic>
      <p:pic>
        <p:nvPicPr>
          <p:cNvPr id="5" name="Imagen 4">
            <a:extLst>
              <a:ext uri="{FF2B5EF4-FFF2-40B4-BE49-F238E27FC236}">
                <a16:creationId xmlns="" xmlns:a16="http://schemas.microsoft.com/office/drawing/2014/main" id="{95FAAA32-FAAD-5646-930D-5CDEBA11D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9087" y="6420306"/>
            <a:ext cx="2737097" cy="2114023"/>
          </a:xfrm>
          <a:prstGeom prst="rect">
            <a:avLst/>
          </a:prstGeom>
        </p:spPr>
      </p:pic>
      <p:pic>
        <p:nvPicPr>
          <p:cNvPr id="16" name="Imagen 15" descr="Icono&#10;&#10;Descripción generada automáticamente">
            <a:extLst>
              <a:ext uri="{FF2B5EF4-FFF2-40B4-BE49-F238E27FC236}">
                <a16:creationId xmlns="" xmlns:a16="http://schemas.microsoft.com/office/drawing/2014/main" id="{63E5477F-479F-894F-93CF-17AEA2A8AE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724" y="3473496"/>
            <a:ext cx="5057379" cy="2828252"/>
          </a:xfrm>
          <a:prstGeom prst="rect">
            <a:avLst/>
          </a:prstGeom>
        </p:spPr>
      </p:pic>
    </p:spTree>
    <p:extLst>
      <p:ext uri="{BB962C8B-B14F-4D97-AF65-F5344CB8AC3E}">
        <p14:creationId xmlns:p14="http://schemas.microsoft.com/office/powerpoint/2010/main" val="367689322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46C8DBF4-2399-EC41-ABFA-B01A770B3247}"/>
              </a:ext>
            </a:extLst>
          </p:cNvPr>
          <p:cNvSpPr>
            <a:spLocks noGrp="1"/>
          </p:cNvSpPr>
          <p:nvPr>
            <p:ph type="sldNum" sz="quarter" idx="14"/>
          </p:nvPr>
        </p:nvSpPr>
        <p:spPr/>
        <p:txBody>
          <a:bodyPr/>
          <a:lstStyle/>
          <a:p>
            <a:fld id="{6FE26A8E-47A6-C541-9F08-4D7807236E69}" type="slidenum">
              <a:rPr lang="es-ES" altLang="es-ES" smtClean="0"/>
              <a:pPr/>
              <a:t>5</a:t>
            </a:fld>
            <a:endParaRPr lang="es-ES" altLang="es-ES"/>
          </a:p>
        </p:txBody>
      </p:sp>
      <p:sp>
        <p:nvSpPr>
          <p:cNvPr id="59" name="CuadroTexto 58">
            <a:extLst>
              <a:ext uri="{FF2B5EF4-FFF2-40B4-BE49-F238E27FC236}">
                <a16:creationId xmlns="" xmlns:a16="http://schemas.microsoft.com/office/drawing/2014/main" id="{12A9CDFC-E1CB-DC46-B109-D19EE2F32B33}"/>
              </a:ext>
            </a:extLst>
          </p:cNvPr>
          <p:cNvSpPr txBox="1"/>
          <p:nvPr/>
        </p:nvSpPr>
        <p:spPr>
          <a:xfrm>
            <a:off x="1129699" y="388591"/>
            <a:ext cx="456524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s-ES" sz="4000" b="0" dirty="0">
                <a:solidFill>
                  <a:srgbClr val="28D2A6"/>
                </a:solidFill>
                <a:latin typeface="Montserrat" pitchFamily="2" charset="77"/>
                <a:ea typeface="Helvetica Neue"/>
                <a:cs typeface="Helvetica Neue"/>
                <a:sym typeface="Helvetica Neue"/>
              </a:rPr>
              <a:t>e-</a:t>
            </a:r>
            <a:r>
              <a:rPr lang="es-ES" sz="4000" b="0" dirty="0" err="1">
                <a:solidFill>
                  <a:srgbClr val="28D2A6"/>
                </a:solidFill>
                <a:latin typeface="Montserrat" pitchFamily="2" charset="77"/>
                <a:ea typeface="Helvetica Neue"/>
                <a:cs typeface="Helvetica Neue"/>
                <a:sym typeface="Helvetica Neue"/>
              </a:rPr>
              <a:t>commerce</a:t>
            </a:r>
            <a:endParaRPr kumimoji="0" lang="es-ES" sz="4000" b="0" u="none" strike="noStrike" cap="none" spc="0" normalizeH="0" baseline="0" dirty="0">
              <a:ln>
                <a:noFill/>
              </a:ln>
              <a:solidFill>
                <a:srgbClr val="28D2A6"/>
              </a:solidFill>
              <a:effectLst/>
              <a:uFillTx/>
              <a:latin typeface="Montserrat" pitchFamily="2" charset="77"/>
              <a:ea typeface="Helvetica Neue"/>
              <a:cs typeface="Helvetica Neue"/>
              <a:sym typeface="Helvetica Neue"/>
            </a:endParaRPr>
          </a:p>
        </p:txBody>
      </p:sp>
      <p:sp>
        <p:nvSpPr>
          <p:cNvPr id="21" name="CuadroTexto 20">
            <a:extLst>
              <a:ext uri="{FF2B5EF4-FFF2-40B4-BE49-F238E27FC236}">
                <a16:creationId xmlns="" xmlns:a16="http://schemas.microsoft.com/office/drawing/2014/main" id="{2E6B7836-E3DF-FB4E-AF70-7A5B72D2E4B0}"/>
              </a:ext>
            </a:extLst>
          </p:cNvPr>
          <p:cNvSpPr txBox="1"/>
          <p:nvPr/>
        </p:nvSpPr>
        <p:spPr>
          <a:xfrm>
            <a:off x="3884568" y="3998108"/>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CuadroTexto 3">
            <a:extLst>
              <a:ext uri="{FF2B5EF4-FFF2-40B4-BE49-F238E27FC236}">
                <a16:creationId xmlns="" xmlns:a16="http://schemas.microsoft.com/office/drawing/2014/main" id="{F5030143-56DB-C24A-9310-AA72A49C12C8}"/>
              </a:ext>
            </a:extLst>
          </p:cNvPr>
          <p:cNvSpPr txBox="1"/>
          <p:nvPr/>
        </p:nvSpPr>
        <p:spPr>
          <a:xfrm>
            <a:off x="964509" y="1245619"/>
            <a:ext cx="1106943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sz="4400" dirty="0">
                <a:solidFill>
                  <a:srgbClr val="28D2A6"/>
                </a:solidFill>
                <a:latin typeface="Helvetica Neue"/>
                <a:ea typeface="Helvetica Neue"/>
                <a:cs typeface="Helvetica Neue"/>
                <a:sym typeface="Helvetica Neue"/>
              </a:rPr>
              <a:t>VENDE ON-LINE </a:t>
            </a:r>
          </a:p>
          <a:p>
            <a:pPr marL="0" marR="0" indent="0" algn="ctr" defTabSz="584200" rtl="0" fontAlgn="auto" latinLnBrk="0" hangingPunct="0">
              <a:lnSpc>
                <a:spcPct val="100000"/>
              </a:lnSpc>
              <a:spcBef>
                <a:spcPts val="0"/>
              </a:spcBef>
              <a:spcAft>
                <a:spcPts val="0"/>
              </a:spcAft>
              <a:buClrTx/>
              <a:buSzTx/>
              <a:buFontTx/>
              <a:buNone/>
              <a:tabLst/>
            </a:pPr>
            <a:r>
              <a:rPr kumimoji="0" lang="es-ES" sz="4400" i="0" u="none" strike="noStrike" cap="none" spc="0" normalizeH="0" baseline="0" dirty="0">
                <a:ln>
                  <a:noFill/>
                </a:ln>
                <a:solidFill>
                  <a:srgbClr val="28D2A6"/>
                </a:solidFill>
                <a:effectLst/>
                <a:uFillTx/>
                <a:latin typeface="Helvetica Neue"/>
                <a:ea typeface="Helvetica Neue"/>
                <a:cs typeface="Helvetica Neue"/>
                <a:sym typeface="Helvetica Neue"/>
              </a:rPr>
              <a:t>SIN COMPRAR EQUIPOS* </a:t>
            </a:r>
          </a:p>
        </p:txBody>
      </p:sp>
      <p:sp>
        <p:nvSpPr>
          <p:cNvPr id="7" name="CuadroTexto 6">
            <a:extLst>
              <a:ext uri="{FF2B5EF4-FFF2-40B4-BE49-F238E27FC236}">
                <a16:creationId xmlns="" xmlns:a16="http://schemas.microsoft.com/office/drawing/2014/main" id="{11A9A2C1-7424-3D45-9820-0DE43DBD73AA}"/>
              </a:ext>
            </a:extLst>
          </p:cNvPr>
          <p:cNvSpPr txBox="1"/>
          <p:nvPr/>
        </p:nvSpPr>
        <p:spPr>
          <a:xfrm>
            <a:off x="11740622" y="4240788"/>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9" name="Imagen 8">
            <a:hlinkClick r:id="rId2"/>
            <a:extLst>
              <a:ext uri="{FF2B5EF4-FFF2-40B4-BE49-F238E27FC236}">
                <a16:creationId xmlns="" xmlns:a16="http://schemas.microsoft.com/office/drawing/2014/main" id="{85EE27F7-0AD2-A34F-8E34-36CD24448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688" y="8571917"/>
            <a:ext cx="4114800" cy="1048333"/>
          </a:xfrm>
          <a:prstGeom prst="rect">
            <a:avLst/>
          </a:prstGeom>
        </p:spPr>
      </p:pic>
      <p:sp>
        <p:nvSpPr>
          <p:cNvPr id="8" name="Rectángulo 7">
            <a:extLst>
              <a:ext uri="{FF2B5EF4-FFF2-40B4-BE49-F238E27FC236}">
                <a16:creationId xmlns="" xmlns:a16="http://schemas.microsoft.com/office/drawing/2014/main" id="{9AC805A4-1BFB-0C4F-A4FF-09FB0D43D035}"/>
              </a:ext>
            </a:extLst>
          </p:cNvPr>
          <p:cNvSpPr/>
          <p:nvPr/>
        </p:nvSpPr>
        <p:spPr>
          <a:xfrm>
            <a:off x="807592" y="2778116"/>
            <a:ext cx="5821112" cy="5016758"/>
          </a:xfrm>
          <a:prstGeom prst="rect">
            <a:avLst/>
          </a:prstGeom>
        </p:spPr>
        <p:txBody>
          <a:bodyPr wrap="square">
            <a:spAutoFit/>
          </a:bodyPr>
          <a:lstStyle/>
          <a:p>
            <a:pPr algn="just"/>
            <a:r>
              <a:rPr lang="es-ES" sz="2000" dirty="0">
                <a:solidFill>
                  <a:srgbClr val="F57C11"/>
                </a:solidFill>
                <a:latin typeface="Montserrat Light" pitchFamily="2" charset="77"/>
              </a:rPr>
              <a:t>Como INSTALADOR REGISTRADO de ENERGIE IBERICA, estarás dado de alta como PUNTO De INSTALACION Y VENTA  ON-LINE. </a:t>
            </a:r>
          </a:p>
          <a:p>
            <a:pPr algn="just"/>
            <a:endParaRPr lang="es-ES" sz="2000" dirty="0">
              <a:solidFill>
                <a:srgbClr val="F57C11"/>
              </a:solidFill>
              <a:latin typeface="Montserrat Light" pitchFamily="2" charset="77"/>
            </a:endParaRPr>
          </a:p>
          <a:p>
            <a:pPr algn="just"/>
            <a:r>
              <a:rPr lang="es-ES" sz="2000" dirty="0">
                <a:solidFill>
                  <a:srgbClr val="F57C11"/>
                </a:solidFill>
                <a:latin typeface="Montserrat Light" pitchFamily="2" charset="77"/>
              </a:rPr>
              <a:t>La Plataforma ENERGIE NET se encarga de todo. ENERGIE NET  asigna la venta y la instalación </a:t>
            </a:r>
            <a:r>
              <a:rPr lang="es-ES" sz="2000" dirty="0">
                <a:solidFill>
                  <a:srgbClr val="28D2A6"/>
                </a:solidFill>
                <a:latin typeface="Montserrat Light" pitchFamily="2" charset="77"/>
              </a:rPr>
              <a:t>Y AVISA AL INSTALADOR. </a:t>
            </a:r>
            <a:r>
              <a:rPr lang="es-ES" sz="2000" dirty="0">
                <a:solidFill>
                  <a:srgbClr val="F57C11"/>
                </a:solidFill>
                <a:latin typeface="Montserrat Light" pitchFamily="2" charset="77"/>
              </a:rPr>
              <a:t>No te preocupes de nada ENERGIE NET recibe el mismo aviso de manera automática. ENERGIE NET realiza un  estudio preliminar técnico económico. Informe que verás en tu roll de INSTALADOR ya que toda la información es subida a la  plataforma ENERGIE NET.  Y ya estas listo para visitar  a tu cliente.</a:t>
            </a:r>
          </a:p>
        </p:txBody>
      </p:sp>
      <p:sp>
        <p:nvSpPr>
          <p:cNvPr id="14" name="Rectángulo 13">
            <a:extLst>
              <a:ext uri="{FF2B5EF4-FFF2-40B4-BE49-F238E27FC236}">
                <a16:creationId xmlns="" xmlns:a16="http://schemas.microsoft.com/office/drawing/2014/main" id="{E53D2AB7-1403-5643-B09A-12F7F7FDE142}"/>
              </a:ext>
            </a:extLst>
          </p:cNvPr>
          <p:cNvSpPr/>
          <p:nvPr/>
        </p:nvSpPr>
        <p:spPr>
          <a:xfrm>
            <a:off x="7004201" y="5702312"/>
            <a:ext cx="5821112" cy="1631216"/>
          </a:xfrm>
          <a:prstGeom prst="rect">
            <a:avLst/>
          </a:prstGeom>
        </p:spPr>
        <p:txBody>
          <a:bodyPr wrap="square">
            <a:spAutoFit/>
          </a:bodyPr>
          <a:lstStyle/>
          <a:p>
            <a:pPr algn="just"/>
            <a:r>
              <a:rPr lang="es-ES" sz="2000" dirty="0">
                <a:solidFill>
                  <a:srgbClr val="28D2A6"/>
                </a:solidFill>
                <a:latin typeface="Montserrat Light" pitchFamily="2" charset="77"/>
              </a:rPr>
              <a:t>ENERGIE IBERICA NET pone el producto en casa del comprador de manera automática. El instalador NO HA  TENIDO QUE COMPRAR el equipo y se lleva su margen comercial +la instalación.*</a:t>
            </a:r>
          </a:p>
        </p:txBody>
      </p:sp>
      <p:sp>
        <p:nvSpPr>
          <p:cNvPr id="16" name="CuadroTexto 15">
            <a:extLst>
              <a:ext uri="{FF2B5EF4-FFF2-40B4-BE49-F238E27FC236}">
                <a16:creationId xmlns="" xmlns:a16="http://schemas.microsoft.com/office/drawing/2014/main" id="{111029A4-CF21-3749-A8B1-E51E85B4141D}"/>
              </a:ext>
            </a:extLst>
          </p:cNvPr>
          <p:cNvSpPr txBox="1"/>
          <p:nvPr/>
        </p:nvSpPr>
        <p:spPr>
          <a:xfrm>
            <a:off x="6499225" y="347201"/>
            <a:ext cx="423068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rPr>
              <a:t>FRANQUICIA DIGITAL</a:t>
            </a:r>
          </a:p>
        </p:txBody>
      </p:sp>
      <p:pic>
        <p:nvPicPr>
          <p:cNvPr id="12" name="Imagen 11" descr="Imagen que contiene Logotipo&#10;&#10;Descripción generada automáticamente">
            <a:extLst>
              <a:ext uri="{FF2B5EF4-FFF2-40B4-BE49-F238E27FC236}">
                <a16:creationId xmlns="" xmlns:a16="http://schemas.microsoft.com/office/drawing/2014/main" id="{3E81EFDA-9CAE-EB45-9F6A-D060839D2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403" y="8777333"/>
            <a:ext cx="2477019" cy="680992"/>
          </a:xfrm>
          <a:prstGeom prst="rect">
            <a:avLst/>
          </a:prstGeom>
        </p:spPr>
      </p:pic>
      <p:pic>
        <p:nvPicPr>
          <p:cNvPr id="5" name="Imagen 4" descr="Icono&#10;&#10;Descripción generada automáticamente">
            <a:extLst>
              <a:ext uri="{FF2B5EF4-FFF2-40B4-BE49-F238E27FC236}">
                <a16:creationId xmlns="" xmlns:a16="http://schemas.microsoft.com/office/drawing/2014/main" id="{CE922348-7BF0-8D48-81F3-78BC73C863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8882" y="2702428"/>
            <a:ext cx="3281362" cy="2828252"/>
          </a:xfrm>
          <a:prstGeom prst="rect">
            <a:avLst/>
          </a:prstGeom>
        </p:spPr>
      </p:pic>
    </p:spTree>
    <p:extLst>
      <p:ext uri="{BB962C8B-B14F-4D97-AF65-F5344CB8AC3E}">
        <p14:creationId xmlns:p14="http://schemas.microsoft.com/office/powerpoint/2010/main" val="15401428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46C8DBF4-2399-EC41-ABFA-B01A770B3247}"/>
              </a:ext>
            </a:extLst>
          </p:cNvPr>
          <p:cNvSpPr>
            <a:spLocks noGrp="1"/>
          </p:cNvSpPr>
          <p:nvPr>
            <p:ph type="sldNum" sz="quarter" idx="14"/>
          </p:nvPr>
        </p:nvSpPr>
        <p:spPr/>
        <p:txBody>
          <a:bodyPr/>
          <a:lstStyle/>
          <a:p>
            <a:fld id="{6FE26A8E-47A6-C541-9F08-4D7807236E69}" type="slidenum">
              <a:rPr lang="es-ES" altLang="es-ES" smtClean="0"/>
              <a:pPr/>
              <a:t>6</a:t>
            </a:fld>
            <a:endParaRPr lang="es-ES" altLang="es-ES"/>
          </a:p>
        </p:txBody>
      </p:sp>
      <p:sp>
        <p:nvSpPr>
          <p:cNvPr id="12" name="Rectángulo 11">
            <a:extLst>
              <a:ext uri="{FF2B5EF4-FFF2-40B4-BE49-F238E27FC236}">
                <a16:creationId xmlns="" xmlns:a16="http://schemas.microsoft.com/office/drawing/2014/main" id="{A6E1853F-0568-604B-BD5A-8A81423C14F0}"/>
              </a:ext>
            </a:extLst>
          </p:cNvPr>
          <p:cNvSpPr/>
          <p:nvPr/>
        </p:nvSpPr>
        <p:spPr>
          <a:xfrm>
            <a:off x="3412322" y="7935274"/>
            <a:ext cx="5199663" cy="830997"/>
          </a:xfrm>
          <a:prstGeom prst="rect">
            <a:avLst/>
          </a:prstGeom>
        </p:spPr>
        <p:txBody>
          <a:bodyPr wrap="square">
            <a:spAutoFit/>
          </a:bodyPr>
          <a:lstStyle/>
          <a:p>
            <a:pPr algn="ctr"/>
            <a:r>
              <a:rPr lang="es-ES" dirty="0">
                <a:solidFill>
                  <a:srgbClr val="28D2A6"/>
                </a:solidFill>
                <a:latin typeface="Montserrat Light" pitchFamily="2" charset="77"/>
              </a:rPr>
              <a:t>¡DIGITALIZA TU TRABAJO Y GESTION  CON NOSOTROS!</a:t>
            </a:r>
          </a:p>
        </p:txBody>
      </p:sp>
      <p:sp>
        <p:nvSpPr>
          <p:cNvPr id="13" name="CuadroTexto 12">
            <a:extLst>
              <a:ext uri="{FF2B5EF4-FFF2-40B4-BE49-F238E27FC236}">
                <a16:creationId xmlns="" xmlns:a16="http://schemas.microsoft.com/office/drawing/2014/main" id="{A7D72CBE-9D73-C54B-BFEB-58D4EE4AD602}"/>
              </a:ext>
            </a:extLst>
          </p:cNvPr>
          <p:cNvSpPr txBox="1"/>
          <p:nvPr/>
        </p:nvSpPr>
        <p:spPr>
          <a:xfrm>
            <a:off x="655332" y="321262"/>
            <a:ext cx="456524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s-ES" sz="3600" b="0" dirty="0">
                <a:solidFill>
                  <a:srgbClr val="28D2A6"/>
                </a:solidFill>
                <a:latin typeface="Montserrat" pitchFamily="2" charset="77"/>
                <a:ea typeface="Helvetica Neue"/>
                <a:cs typeface="Helvetica Neue"/>
                <a:sym typeface="Helvetica Neue"/>
              </a:rPr>
              <a:t>e-</a:t>
            </a:r>
            <a:r>
              <a:rPr lang="es-ES" sz="3600" b="0" dirty="0" err="1">
                <a:solidFill>
                  <a:srgbClr val="28D2A6"/>
                </a:solidFill>
                <a:latin typeface="Montserrat" pitchFamily="2" charset="77"/>
                <a:ea typeface="Helvetica Neue"/>
                <a:cs typeface="Helvetica Neue"/>
                <a:sym typeface="Helvetica Neue"/>
              </a:rPr>
              <a:t>commerce</a:t>
            </a:r>
            <a:r>
              <a:rPr lang="es-ES" sz="2800" b="0" dirty="0">
                <a:solidFill>
                  <a:srgbClr val="28D2A6"/>
                </a:solidFill>
                <a:latin typeface="Montserrat" pitchFamily="2" charset="77"/>
                <a:ea typeface="Helvetica Neue"/>
                <a:cs typeface="Helvetica Neue"/>
                <a:sym typeface="Helvetica Neue"/>
              </a:rPr>
              <a:t> </a:t>
            </a:r>
          </a:p>
        </p:txBody>
      </p:sp>
      <p:sp>
        <p:nvSpPr>
          <p:cNvPr id="23" name="CuadroTexto 22">
            <a:extLst>
              <a:ext uri="{FF2B5EF4-FFF2-40B4-BE49-F238E27FC236}">
                <a16:creationId xmlns="" xmlns:a16="http://schemas.microsoft.com/office/drawing/2014/main" id="{2F99F6C2-C389-0848-99B7-6098A1492093}"/>
              </a:ext>
            </a:extLst>
          </p:cNvPr>
          <p:cNvSpPr txBox="1"/>
          <p:nvPr/>
        </p:nvSpPr>
        <p:spPr>
          <a:xfrm>
            <a:off x="8076192" y="4331265"/>
            <a:ext cx="18755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ctr" defTabSz="584200" rtl="0" fontAlgn="auto" latinLnBrk="0" hangingPunct="0">
              <a:lnSpc>
                <a:spcPct val="100000"/>
              </a:lnSpc>
              <a:spcBef>
                <a:spcPts val="0"/>
              </a:spcBef>
              <a:spcAft>
                <a:spcPts val="0"/>
              </a:spcAft>
              <a:buClrTx/>
              <a:buSzTx/>
              <a:tabLst/>
            </a:pPr>
            <a:r>
              <a:rPr lang="es-ES" dirty="0">
                <a:latin typeface="Helvetica Neue"/>
                <a:ea typeface="Helvetica Neue"/>
                <a:cs typeface="Helvetica Neue"/>
                <a:sym typeface="Helvetica Neue"/>
              </a:rPr>
              <a:t> </a:t>
            </a:r>
          </a:p>
          <a:p>
            <a:pPr marR="0" algn="ctr" defTabSz="584200" rtl="0" fontAlgn="auto" latinLnBrk="0" hangingPunct="0">
              <a:lnSpc>
                <a:spcPct val="100000"/>
              </a:lnSpc>
              <a:spcBef>
                <a:spcPts val="0"/>
              </a:spcBef>
              <a:spcAft>
                <a:spcPts val="0"/>
              </a:spcAft>
              <a:buClrTx/>
              <a:buSzTx/>
              <a:tabLst/>
            </a:pPr>
            <a:endParaRPr kumimoji="0" lang="es-E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1" name="Rectángulo 10">
            <a:extLst>
              <a:ext uri="{FF2B5EF4-FFF2-40B4-BE49-F238E27FC236}">
                <a16:creationId xmlns="" xmlns:a16="http://schemas.microsoft.com/office/drawing/2014/main" id="{1DA2F08D-761C-1C4F-AE9D-DED7F18E78A0}"/>
              </a:ext>
            </a:extLst>
          </p:cNvPr>
          <p:cNvSpPr/>
          <p:nvPr/>
        </p:nvSpPr>
        <p:spPr>
          <a:xfrm>
            <a:off x="4373735" y="1776720"/>
            <a:ext cx="5821112" cy="1569660"/>
          </a:xfrm>
          <a:prstGeom prst="rect">
            <a:avLst/>
          </a:prstGeom>
        </p:spPr>
        <p:txBody>
          <a:bodyPr wrap="square">
            <a:spAutoFit/>
          </a:bodyPr>
          <a:lstStyle/>
          <a:p>
            <a:pPr marL="342900" indent="-342900" algn="just">
              <a:buFont typeface="Arial" panose="020B0604020202020204" pitchFamily="34" charset="0"/>
              <a:buChar char="•"/>
            </a:pPr>
            <a:r>
              <a:rPr lang="es-ES" sz="1600" dirty="0">
                <a:solidFill>
                  <a:srgbClr val="F57C11"/>
                </a:solidFill>
                <a:latin typeface="Montserrat SemiBold" pitchFamily="2" charset="77"/>
              </a:rPr>
              <a:t>FINANCIA ON-LINE </a:t>
            </a:r>
            <a:r>
              <a:rPr lang="es-ES" sz="1600" dirty="0">
                <a:solidFill>
                  <a:srgbClr val="F57C11"/>
                </a:solidFill>
                <a:latin typeface="Montserrat Light" pitchFamily="2" charset="77"/>
              </a:rPr>
              <a:t>A TUS CLIENTES podrás financiar a tus clientes desde la plataforma ENERGIE  NET simplemente rellenando los datos en tu rol de Instalador en el apartado FINANCIACION  y un equipo de ENERGIE IBERICA lo gestiona con nuestro </a:t>
            </a:r>
            <a:r>
              <a:rPr lang="es-ES" sz="1600" dirty="0" err="1">
                <a:solidFill>
                  <a:srgbClr val="F57C11"/>
                </a:solidFill>
                <a:latin typeface="Montserrat Light" pitchFamily="2" charset="77"/>
              </a:rPr>
              <a:t>Partner</a:t>
            </a:r>
            <a:r>
              <a:rPr lang="es-ES" sz="1600" dirty="0">
                <a:solidFill>
                  <a:srgbClr val="F57C11"/>
                </a:solidFill>
                <a:latin typeface="Montserrat Light" pitchFamily="2" charset="77"/>
              </a:rPr>
              <a:t> Bancario.</a:t>
            </a:r>
          </a:p>
        </p:txBody>
      </p:sp>
      <p:sp>
        <p:nvSpPr>
          <p:cNvPr id="15" name="Rectángulo 14">
            <a:extLst>
              <a:ext uri="{FF2B5EF4-FFF2-40B4-BE49-F238E27FC236}">
                <a16:creationId xmlns="" xmlns:a16="http://schemas.microsoft.com/office/drawing/2014/main" id="{54DD0FA7-C96D-BB45-B3FB-371FE986F712}"/>
              </a:ext>
            </a:extLst>
          </p:cNvPr>
          <p:cNvSpPr/>
          <p:nvPr/>
        </p:nvSpPr>
        <p:spPr>
          <a:xfrm>
            <a:off x="4373735" y="3696987"/>
            <a:ext cx="5821112" cy="1569660"/>
          </a:xfrm>
          <a:prstGeom prst="rect">
            <a:avLst/>
          </a:prstGeom>
        </p:spPr>
        <p:txBody>
          <a:bodyPr wrap="square">
            <a:spAutoFit/>
          </a:bodyPr>
          <a:lstStyle/>
          <a:p>
            <a:pPr marL="342900" indent="-342900" algn="just">
              <a:buFont typeface="Arial" panose="020B0604020202020204" pitchFamily="34" charset="0"/>
              <a:buChar char="•"/>
            </a:pPr>
            <a:r>
              <a:rPr lang="es-ES" sz="1600" dirty="0">
                <a:solidFill>
                  <a:srgbClr val="F57C11"/>
                </a:solidFill>
                <a:latin typeface="Montserrat SemiBold" pitchFamily="2" charset="77"/>
              </a:rPr>
              <a:t>PASARELA DE PAGOS VISA, MASTER CARD ETC. </a:t>
            </a:r>
            <a:r>
              <a:rPr lang="es-ES" sz="1600" dirty="0">
                <a:solidFill>
                  <a:srgbClr val="F57C11"/>
                </a:solidFill>
                <a:latin typeface="Montserrat Light" pitchFamily="2" charset="77"/>
              </a:rPr>
              <a:t>Tus clientes podrán  comprar directamente en nuestra web y comisionas tú, es como si lo hubieses vendido tú. ENERGIE IBERICA te ingresará el importe  de tu margen comercial de la venta+ la instalación.*</a:t>
            </a:r>
          </a:p>
        </p:txBody>
      </p:sp>
      <p:sp>
        <p:nvSpPr>
          <p:cNvPr id="21" name="CuadroTexto 20">
            <a:extLst>
              <a:ext uri="{FF2B5EF4-FFF2-40B4-BE49-F238E27FC236}">
                <a16:creationId xmlns="" xmlns:a16="http://schemas.microsoft.com/office/drawing/2014/main" id="{11493ABA-11A2-804F-AAA5-68D2928A9928}"/>
              </a:ext>
            </a:extLst>
          </p:cNvPr>
          <p:cNvSpPr txBox="1"/>
          <p:nvPr/>
        </p:nvSpPr>
        <p:spPr>
          <a:xfrm>
            <a:off x="6499225" y="347201"/>
            <a:ext cx="423068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s-ES" sz="2800" b="0" dirty="0">
                <a:solidFill>
                  <a:srgbClr val="28D2A6"/>
                </a:solidFill>
                <a:latin typeface="Montserrat" pitchFamily="2" charset="77"/>
                <a:ea typeface="Helvetica Neue"/>
                <a:cs typeface="Helvetica Neue"/>
                <a:sym typeface="Helvetica Neue"/>
              </a:rPr>
              <a:t>FRANQUICIA DIGITAL</a:t>
            </a:r>
            <a:endPar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endParaRPr>
          </a:p>
        </p:txBody>
      </p:sp>
      <p:pic>
        <p:nvPicPr>
          <p:cNvPr id="14" name="Imagen 13" descr="Imagen que contiene Logotipo&#10;&#10;Descripción generada automáticamente">
            <a:extLst>
              <a:ext uri="{FF2B5EF4-FFF2-40B4-BE49-F238E27FC236}">
                <a16:creationId xmlns="" xmlns:a16="http://schemas.microsoft.com/office/drawing/2014/main" id="{6A954748-7615-7041-9703-560D5411C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403" y="8777333"/>
            <a:ext cx="2477019" cy="680992"/>
          </a:xfrm>
          <a:prstGeom prst="rect">
            <a:avLst/>
          </a:prstGeom>
        </p:spPr>
      </p:pic>
      <p:pic>
        <p:nvPicPr>
          <p:cNvPr id="4" name="Imagen 3" descr="Un monitor de computadora&#10;&#10;Descripción generada automáticamente con confianza media">
            <a:extLst>
              <a:ext uri="{FF2B5EF4-FFF2-40B4-BE49-F238E27FC236}">
                <a16:creationId xmlns="" xmlns:a16="http://schemas.microsoft.com/office/drawing/2014/main" id="{A9757DA7-2D4C-5A42-B60D-3C2D7385D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63" y="1776720"/>
            <a:ext cx="4040972" cy="4282440"/>
          </a:xfrm>
          <a:prstGeom prst="rect">
            <a:avLst/>
          </a:prstGeom>
        </p:spPr>
      </p:pic>
    </p:spTree>
    <p:extLst>
      <p:ext uri="{BB962C8B-B14F-4D97-AF65-F5344CB8AC3E}">
        <p14:creationId xmlns:p14="http://schemas.microsoft.com/office/powerpoint/2010/main" val="5610854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46C8DBF4-2399-EC41-ABFA-B01A770B3247}"/>
              </a:ext>
            </a:extLst>
          </p:cNvPr>
          <p:cNvSpPr>
            <a:spLocks noGrp="1"/>
          </p:cNvSpPr>
          <p:nvPr>
            <p:ph type="sldNum" sz="quarter" idx="14"/>
          </p:nvPr>
        </p:nvSpPr>
        <p:spPr/>
        <p:txBody>
          <a:bodyPr/>
          <a:lstStyle/>
          <a:p>
            <a:fld id="{6FE26A8E-47A6-C541-9F08-4D7807236E69}" type="slidenum">
              <a:rPr lang="es-ES" altLang="es-ES" smtClean="0"/>
              <a:pPr/>
              <a:t>7</a:t>
            </a:fld>
            <a:endParaRPr lang="es-ES" altLang="es-ES"/>
          </a:p>
        </p:txBody>
      </p:sp>
      <p:sp>
        <p:nvSpPr>
          <p:cNvPr id="30" name="Rectángulo 29">
            <a:extLst>
              <a:ext uri="{FF2B5EF4-FFF2-40B4-BE49-F238E27FC236}">
                <a16:creationId xmlns="" xmlns:a16="http://schemas.microsoft.com/office/drawing/2014/main" id="{2833AFE8-3683-CA4F-9587-6A02025801A5}"/>
              </a:ext>
            </a:extLst>
          </p:cNvPr>
          <p:cNvSpPr/>
          <p:nvPr/>
        </p:nvSpPr>
        <p:spPr>
          <a:xfrm>
            <a:off x="6499225" y="1603742"/>
            <a:ext cx="5804995" cy="5201424"/>
          </a:xfrm>
          <a:prstGeom prst="rect">
            <a:avLst/>
          </a:prstGeom>
        </p:spPr>
        <p:txBody>
          <a:bodyPr wrap="square">
            <a:spAutoFit/>
          </a:bodyPr>
          <a:lstStyle/>
          <a:p>
            <a:pPr algn="just"/>
            <a:endParaRPr lang="es-ES" sz="1800" dirty="0">
              <a:solidFill>
                <a:srgbClr val="28D2A6"/>
              </a:solidFill>
              <a:latin typeface="Montserrat Light" pitchFamily="2" charset="77"/>
            </a:endParaRPr>
          </a:p>
          <a:p>
            <a:pPr marL="285750" indent="-285750" algn="just">
              <a:buFont typeface="Arial" panose="020B0604020202020204" pitchFamily="34" charset="0"/>
              <a:buChar char="•"/>
            </a:pPr>
            <a:r>
              <a:rPr lang="es-ES" sz="1400" dirty="0" err="1">
                <a:solidFill>
                  <a:srgbClr val="F57C11"/>
                </a:solidFill>
                <a:latin typeface="Montserrat" pitchFamily="2" charset="77"/>
              </a:rPr>
              <a:t>odos</a:t>
            </a:r>
            <a:r>
              <a:rPr lang="es-ES" sz="1400" dirty="0">
                <a:solidFill>
                  <a:srgbClr val="F57C11"/>
                </a:solidFill>
                <a:latin typeface="Montserrat" pitchFamily="2" charset="77"/>
              </a:rPr>
              <a:t> los contactos de la zona  serán priorizados para el INSTALADOR REGISTRADO  de manera automática.</a:t>
            </a:r>
          </a:p>
          <a:p>
            <a:pPr marL="285750" indent="-285750" algn="just">
              <a:buFont typeface="Arial" panose="020B0604020202020204" pitchFamily="34" charset="0"/>
              <a:buChar char="•"/>
            </a:pPr>
            <a:endParaRPr lang="es-ES" sz="1400" dirty="0">
              <a:solidFill>
                <a:schemeClr val="tx1"/>
              </a:solidFill>
              <a:latin typeface="Montserrat" pitchFamily="2" charset="77"/>
            </a:endParaRPr>
          </a:p>
          <a:p>
            <a:pPr marL="285750" indent="-285750" algn="just">
              <a:buFont typeface="Arial" panose="020B0604020202020204" pitchFamily="34" charset="0"/>
              <a:buChar char="•"/>
            </a:pPr>
            <a:r>
              <a:rPr lang="es-ES" sz="1400" dirty="0">
                <a:solidFill>
                  <a:srgbClr val="F57C11"/>
                </a:solidFill>
                <a:latin typeface="Montserrat" pitchFamily="2" charset="77"/>
              </a:rPr>
              <a:t>Programa de incentivos por consumo y por ventas.</a:t>
            </a:r>
          </a:p>
          <a:p>
            <a:pPr algn="just"/>
            <a:endParaRPr lang="es-ES" sz="1400" dirty="0">
              <a:solidFill>
                <a:srgbClr val="F57C11"/>
              </a:solidFill>
              <a:latin typeface="Montserrat" pitchFamily="2" charset="77"/>
            </a:endParaRPr>
          </a:p>
          <a:p>
            <a:pPr marL="342900" indent="-342900" algn="just">
              <a:buFont typeface="Arial" panose="020B0604020202020204" pitchFamily="34" charset="0"/>
              <a:buChar char="•"/>
            </a:pPr>
            <a:r>
              <a:rPr lang="es-ES" sz="1600" dirty="0">
                <a:solidFill>
                  <a:srgbClr val="F57C11"/>
                </a:solidFill>
                <a:latin typeface="Montserrat" pitchFamily="2" charset="77"/>
              </a:rPr>
              <a:t>Programación</a:t>
            </a:r>
            <a:r>
              <a:rPr lang="es-ES" sz="1400" dirty="0">
                <a:solidFill>
                  <a:srgbClr val="F57C11"/>
                </a:solidFill>
                <a:latin typeface="Montserrat" pitchFamily="2" charset="77"/>
              </a:rPr>
              <a:t> para la adaptación de e-</a:t>
            </a:r>
            <a:r>
              <a:rPr lang="es-ES" sz="1400" dirty="0" err="1">
                <a:solidFill>
                  <a:srgbClr val="F57C11"/>
                </a:solidFill>
                <a:latin typeface="Montserrat" pitchFamily="2" charset="77"/>
              </a:rPr>
              <a:t>commerce</a:t>
            </a:r>
            <a:r>
              <a:rPr lang="es-ES" sz="1400" dirty="0">
                <a:solidFill>
                  <a:srgbClr val="F57C11"/>
                </a:solidFill>
                <a:latin typeface="Montserrat" pitchFamily="2" charset="77"/>
              </a:rPr>
              <a:t> en (AVISO ATOMÁTICO) APP</a:t>
            </a:r>
            <a:r>
              <a:rPr lang="es-ES" sz="1800" dirty="0">
                <a:solidFill>
                  <a:srgbClr val="F57C11"/>
                </a:solidFill>
                <a:latin typeface="Montserrat" pitchFamily="2" charset="77"/>
              </a:rPr>
              <a:t>.*</a:t>
            </a:r>
            <a:endParaRPr lang="es-ES" sz="1400" dirty="0">
              <a:solidFill>
                <a:srgbClr val="F57C11"/>
              </a:solidFill>
              <a:latin typeface="Montserrat" pitchFamily="2" charset="77"/>
            </a:endParaRPr>
          </a:p>
          <a:p>
            <a:pPr algn="just"/>
            <a:endParaRPr lang="es-ES" sz="1400" dirty="0">
              <a:solidFill>
                <a:srgbClr val="F57C11"/>
              </a:solidFill>
              <a:latin typeface="Montserrat" pitchFamily="2" charset="77"/>
            </a:endParaRPr>
          </a:p>
          <a:p>
            <a:pPr marL="342900" indent="-342900" algn="just">
              <a:buFont typeface="Arial" panose="020B0604020202020204" pitchFamily="34" charset="0"/>
              <a:buChar char="•"/>
            </a:pPr>
            <a:r>
              <a:rPr lang="es-ES" sz="1400" dirty="0">
                <a:solidFill>
                  <a:srgbClr val="F57C11"/>
                </a:solidFill>
                <a:latin typeface="Montserrat" pitchFamily="2" charset="77"/>
              </a:rPr>
              <a:t>Programación correspondiente a cambios en la plataforma (estándar)</a:t>
            </a:r>
          </a:p>
          <a:p>
            <a:pPr marL="342900" indent="-342900" algn="just">
              <a:buFont typeface="Arial" panose="020B0604020202020204" pitchFamily="34" charset="0"/>
              <a:buChar char="•"/>
            </a:pPr>
            <a:endParaRPr lang="es-ES" sz="1400" dirty="0">
              <a:solidFill>
                <a:srgbClr val="F57C11"/>
              </a:solidFill>
              <a:latin typeface="Montserrat" pitchFamily="2" charset="77"/>
            </a:endParaRPr>
          </a:p>
          <a:p>
            <a:pPr marL="342900" indent="-342900" algn="just">
              <a:buFont typeface="Arial" panose="020B0604020202020204" pitchFamily="34" charset="0"/>
              <a:buChar char="•"/>
            </a:pPr>
            <a:r>
              <a:rPr lang="es-ES" sz="1400" dirty="0">
                <a:solidFill>
                  <a:srgbClr val="F57C11"/>
                </a:solidFill>
                <a:latin typeface="Montserrat" pitchFamily="2" charset="77"/>
              </a:rPr>
              <a:t>Mantenimiento de la plataforma y gestión de ayudas al INSTALADOR REGISTRADO .</a:t>
            </a:r>
          </a:p>
          <a:p>
            <a:pPr algn="just"/>
            <a:endParaRPr lang="es-ES" sz="1400" dirty="0">
              <a:solidFill>
                <a:srgbClr val="F57C11"/>
              </a:solidFill>
              <a:latin typeface="Montserrat" pitchFamily="2" charset="77"/>
            </a:endParaRPr>
          </a:p>
          <a:p>
            <a:pPr marL="342900" indent="-342900" algn="just">
              <a:buFont typeface="Arial" panose="020B0604020202020204" pitchFamily="34" charset="0"/>
              <a:buChar char="•"/>
            </a:pPr>
            <a:r>
              <a:rPr lang="es-ES" sz="1400" dirty="0">
                <a:solidFill>
                  <a:srgbClr val="F57C11"/>
                </a:solidFill>
                <a:latin typeface="Montserrat" pitchFamily="2" charset="77"/>
              </a:rPr>
              <a:t>Licencia de Marca</a:t>
            </a:r>
          </a:p>
          <a:p>
            <a:pPr algn="just"/>
            <a:endParaRPr lang="es-ES" sz="1400" dirty="0">
              <a:solidFill>
                <a:srgbClr val="F57C11"/>
              </a:solidFill>
              <a:latin typeface="Montserrat" pitchFamily="2" charset="77"/>
            </a:endParaRPr>
          </a:p>
          <a:p>
            <a:pPr marL="342900" indent="-342900" algn="just">
              <a:buFont typeface="Arial" panose="020B0604020202020204" pitchFamily="34" charset="0"/>
              <a:buChar char="•"/>
            </a:pPr>
            <a:r>
              <a:rPr lang="es-ES" sz="1400" dirty="0">
                <a:solidFill>
                  <a:srgbClr val="F57C11"/>
                </a:solidFill>
                <a:latin typeface="Montserrat" pitchFamily="2" charset="77"/>
              </a:rPr>
              <a:t>Recursos humanos especializados de la marca.</a:t>
            </a:r>
          </a:p>
          <a:p>
            <a:pPr algn="just"/>
            <a:endParaRPr lang="es-ES" sz="1400" dirty="0">
              <a:solidFill>
                <a:srgbClr val="F57C11"/>
              </a:solidFill>
              <a:latin typeface="Montserrat" pitchFamily="2" charset="77"/>
            </a:endParaRPr>
          </a:p>
          <a:p>
            <a:pPr marL="342900" indent="-342900" algn="just">
              <a:buFont typeface="Arial" panose="020B0604020202020204" pitchFamily="34" charset="0"/>
              <a:buChar char="•"/>
            </a:pPr>
            <a:r>
              <a:rPr lang="es-ES" sz="1400" dirty="0">
                <a:solidFill>
                  <a:srgbClr val="F57C11"/>
                </a:solidFill>
                <a:latin typeface="Montserrat" pitchFamily="2" charset="77"/>
              </a:rPr>
              <a:t>Material publicitario descargable en plataforma, promociones etc.</a:t>
            </a:r>
          </a:p>
          <a:p>
            <a:pPr marL="342900" indent="-342900" algn="just">
              <a:buFont typeface="Arial" panose="020B0604020202020204" pitchFamily="34" charset="0"/>
              <a:buChar char="•"/>
            </a:pPr>
            <a:r>
              <a:rPr lang="es-ES" sz="2800" b="0" dirty="0">
                <a:solidFill>
                  <a:srgbClr val="F57C11"/>
                </a:solidFill>
                <a:latin typeface="Montserrat" pitchFamily="2" charset="77"/>
              </a:rPr>
              <a:t>APP móvil personalizada.*</a:t>
            </a:r>
          </a:p>
        </p:txBody>
      </p:sp>
      <p:sp>
        <p:nvSpPr>
          <p:cNvPr id="12" name="Rectángulo 11">
            <a:extLst>
              <a:ext uri="{FF2B5EF4-FFF2-40B4-BE49-F238E27FC236}">
                <a16:creationId xmlns="" xmlns:a16="http://schemas.microsoft.com/office/drawing/2014/main" id="{A6E1853F-0568-604B-BD5A-8A81423C14F0}"/>
              </a:ext>
            </a:extLst>
          </p:cNvPr>
          <p:cNvSpPr/>
          <p:nvPr/>
        </p:nvSpPr>
        <p:spPr>
          <a:xfrm>
            <a:off x="3513398" y="7738320"/>
            <a:ext cx="4230688" cy="1077218"/>
          </a:xfrm>
          <a:prstGeom prst="rect">
            <a:avLst/>
          </a:prstGeom>
        </p:spPr>
        <p:txBody>
          <a:bodyPr wrap="square">
            <a:spAutoFit/>
          </a:bodyPr>
          <a:lstStyle/>
          <a:p>
            <a:pPr algn="ctr"/>
            <a:r>
              <a:rPr lang="es-ES" sz="3200" dirty="0">
                <a:solidFill>
                  <a:srgbClr val="28D2A6"/>
                </a:solidFill>
                <a:latin typeface="Montserrat Light" pitchFamily="2" charset="77"/>
              </a:rPr>
              <a:t>¡DIGITALIZA TU EMPRESA!</a:t>
            </a:r>
          </a:p>
        </p:txBody>
      </p:sp>
      <p:sp>
        <p:nvSpPr>
          <p:cNvPr id="13" name="CuadroTexto 12">
            <a:extLst>
              <a:ext uri="{FF2B5EF4-FFF2-40B4-BE49-F238E27FC236}">
                <a16:creationId xmlns="" xmlns:a16="http://schemas.microsoft.com/office/drawing/2014/main" id="{A7D72CBE-9D73-C54B-BFEB-58D4EE4AD602}"/>
              </a:ext>
            </a:extLst>
          </p:cNvPr>
          <p:cNvSpPr txBox="1"/>
          <p:nvPr/>
        </p:nvSpPr>
        <p:spPr>
          <a:xfrm>
            <a:off x="1103515" y="265625"/>
            <a:ext cx="456524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4000" b="0" u="none" strike="noStrike" cap="none" spc="0" normalizeH="0" baseline="0" dirty="0">
                <a:ln>
                  <a:noFill/>
                </a:ln>
                <a:solidFill>
                  <a:srgbClr val="28D2A6"/>
                </a:solidFill>
                <a:effectLst/>
                <a:uFillTx/>
                <a:latin typeface="Montserrat" pitchFamily="2" charset="77"/>
                <a:ea typeface="Helvetica Neue"/>
                <a:cs typeface="Helvetica Neue"/>
                <a:sym typeface="Helvetica Neue"/>
              </a:rPr>
              <a:t>e</a:t>
            </a:r>
            <a:r>
              <a:rPr lang="es-ES" sz="4000" b="0" dirty="0">
                <a:solidFill>
                  <a:srgbClr val="28D2A6"/>
                </a:solidFill>
                <a:latin typeface="Montserrat" pitchFamily="2" charset="77"/>
                <a:ea typeface="Helvetica Neue"/>
                <a:cs typeface="Helvetica Neue"/>
                <a:sym typeface="Helvetica Neue"/>
              </a:rPr>
              <a:t>-</a:t>
            </a:r>
            <a:r>
              <a:rPr lang="es-ES" sz="4000" b="0" dirty="0" err="1">
                <a:solidFill>
                  <a:srgbClr val="28D2A6"/>
                </a:solidFill>
                <a:latin typeface="Montserrat" pitchFamily="2" charset="77"/>
                <a:ea typeface="Helvetica Neue"/>
                <a:cs typeface="Helvetica Neue"/>
                <a:sym typeface="Helvetica Neue"/>
              </a:rPr>
              <a:t>commerce</a:t>
            </a:r>
            <a:r>
              <a:rPr lang="es-ES" sz="2800" b="0" dirty="0">
                <a:solidFill>
                  <a:srgbClr val="28D2A6"/>
                </a:solidFill>
                <a:latin typeface="Montserrat" pitchFamily="2" charset="77"/>
                <a:ea typeface="Helvetica Neue"/>
                <a:cs typeface="Helvetica Neue"/>
                <a:sym typeface="Helvetica Neue"/>
              </a:rPr>
              <a:t> </a:t>
            </a:r>
            <a:endPar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endParaRPr>
          </a:p>
        </p:txBody>
      </p:sp>
      <p:sp>
        <p:nvSpPr>
          <p:cNvPr id="8" name="CuadroTexto 7">
            <a:extLst>
              <a:ext uri="{FF2B5EF4-FFF2-40B4-BE49-F238E27FC236}">
                <a16:creationId xmlns="" xmlns:a16="http://schemas.microsoft.com/office/drawing/2014/main" id="{869298A6-A377-6E4D-A2AE-43EC729A25F9}"/>
              </a:ext>
            </a:extLst>
          </p:cNvPr>
          <p:cNvSpPr txBox="1"/>
          <p:nvPr/>
        </p:nvSpPr>
        <p:spPr>
          <a:xfrm>
            <a:off x="6863039" y="377813"/>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CuadroTexto 9">
            <a:extLst>
              <a:ext uri="{FF2B5EF4-FFF2-40B4-BE49-F238E27FC236}">
                <a16:creationId xmlns="" xmlns:a16="http://schemas.microsoft.com/office/drawing/2014/main" id="{1FDB3962-3E42-0E48-9FCB-D832FB47D1A5}"/>
              </a:ext>
            </a:extLst>
          </p:cNvPr>
          <p:cNvSpPr txBox="1"/>
          <p:nvPr/>
        </p:nvSpPr>
        <p:spPr>
          <a:xfrm>
            <a:off x="6499225" y="347201"/>
            <a:ext cx="423068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rPr>
              <a:t>FRANQUICIA DIGITAL</a:t>
            </a:r>
          </a:p>
        </p:txBody>
      </p:sp>
      <p:pic>
        <p:nvPicPr>
          <p:cNvPr id="9" name="Imagen 8" descr="Imagen que contiene Logotipo&#10;&#10;Descripción generada automáticamente">
            <a:extLst>
              <a:ext uri="{FF2B5EF4-FFF2-40B4-BE49-F238E27FC236}">
                <a16:creationId xmlns="" xmlns:a16="http://schemas.microsoft.com/office/drawing/2014/main" id="{19DBF411-4175-D140-A147-68C42C85B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403" y="8777333"/>
            <a:ext cx="2477019" cy="680992"/>
          </a:xfrm>
          <a:prstGeom prst="rect">
            <a:avLst/>
          </a:prstGeom>
        </p:spPr>
      </p:pic>
      <p:pic>
        <p:nvPicPr>
          <p:cNvPr id="4" name="Imagen 3" descr="Interfaz de usuario gráfica, Aplicación&#10;&#10;Descripción generada automáticamente">
            <a:extLst>
              <a:ext uri="{FF2B5EF4-FFF2-40B4-BE49-F238E27FC236}">
                <a16:creationId xmlns="" xmlns:a16="http://schemas.microsoft.com/office/drawing/2014/main" id="{0B2081BA-4B4F-BE4A-8A82-EF912E0CE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33" y="2133599"/>
            <a:ext cx="5669492" cy="5032313"/>
          </a:xfrm>
          <a:prstGeom prst="rect">
            <a:avLst/>
          </a:prstGeom>
        </p:spPr>
      </p:pic>
    </p:spTree>
    <p:extLst>
      <p:ext uri="{BB962C8B-B14F-4D97-AF65-F5344CB8AC3E}">
        <p14:creationId xmlns:p14="http://schemas.microsoft.com/office/powerpoint/2010/main" val="24258717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46C8DBF4-2399-EC41-ABFA-B01A770B3247}"/>
              </a:ext>
            </a:extLst>
          </p:cNvPr>
          <p:cNvSpPr>
            <a:spLocks noGrp="1"/>
          </p:cNvSpPr>
          <p:nvPr>
            <p:ph type="sldNum" sz="quarter" idx="14"/>
          </p:nvPr>
        </p:nvSpPr>
        <p:spPr/>
        <p:txBody>
          <a:bodyPr/>
          <a:lstStyle/>
          <a:p>
            <a:fld id="{6FE26A8E-47A6-C541-9F08-4D7807236E69}" type="slidenum">
              <a:rPr lang="es-ES" altLang="es-ES" smtClean="0"/>
              <a:pPr/>
              <a:t>8</a:t>
            </a:fld>
            <a:endParaRPr lang="es-ES" altLang="es-ES"/>
          </a:p>
        </p:txBody>
      </p:sp>
      <p:sp>
        <p:nvSpPr>
          <p:cNvPr id="12" name="Rectángulo 11">
            <a:extLst>
              <a:ext uri="{FF2B5EF4-FFF2-40B4-BE49-F238E27FC236}">
                <a16:creationId xmlns="" xmlns:a16="http://schemas.microsoft.com/office/drawing/2014/main" id="{A6E1853F-0568-604B-BD5A-8A81423C14F0}"/>
              </a:ext>
            </a:extLst>
          </p:cNvPr>
          <p:cNvSpPr/>
          <p:nvPr/>
        </p:nvSpPr>
        <p:spPr>
          <a:xfrm>
            <a:off x="3412322" y="2226955"/>
            <a:ext cx="5199663" cy="461665"/>
          </a:xfrm>
          <a:prstGeom prst="rect">
            <a:avLst/>
          </a:prstGeom>
        </p:spPr>
        <p:txBody>
          <a:bodyPr wrap="square">
            <a:spAutoFit/>
          </a:bodyPr>
          <a:lstStyle/>
          <a:p>
            <a:pPr algn="ctr"/>
            <a:r>
              <a:rPr lang="es-ES" dirty="0">
                <a:solidFill>
                  <a:srgbClr val="28D2A6"/>
                </a:solidFill>
                <a:latin typeface="Montserrat Light" pitchFamily="2" charset="77"/>
              </a:rPr>
              <a:t>!</a:t>
            </a:r>
          </a:p>
        </p:txBody>
      </p:sp>
      <p:sp>
        <p:nvSpPr>
          <p:cNvPr id="8" name="Rectángulo 7">
            <a:extLst>
              <a:ext uri="{FF2B5EF4-FFF2-40B4-BE49-F238E27FC236}">
                <a16:creationId xmlns="" xmlns:a16="http://schemas.microsoft.com/office/drawing/2014/main" id="{E4197DBC-9463-1542-B998-6EE12CF17653}"/>
              </a:ext>
            </a:extLst>
          </p:cNvPr>
          <p:cNvSpPr/>
          <p:nvPr/>
        </p:nvSpPr>
        <p:spPr>
          <a:xfrm>
            <a:off x="1355284" y="1368623"/>
            <a:ext cx="10287881" cy="707886"/>
          </a:xfrm>
          <a:prstGeom prst="rect">
            <a:avLst/>
          </a:prstGeom>
        </p:spPr>
        <p:txBody>
          <a:bodyPr wrap="square">
            <a:spAutoFit/>
          </a:bodyPr>
          <a:lstStyle/>
          <a:p>
            <a:pPr algn="ctr"/>
            <a:r>
              <a:rPr lang="es-ES" sz="4000" dirty="0">
                <a:solidFill>
                  <a:srgbClr val="28D2A6"/>
                </a:solidFill>
                <a:latin typeface="Montserrat Light" pitchFamily="2" charset="77"/>
              </a:rPr>
              <a:t>¡FORMA PARTE DEL E-COMMERCE!</a:t>
            </a:r>
          </a:p>
        </p:txBody>
      </p:sp>
      <p:sp>
        <p:nvSpPr>
          <p:cNvPr id="13" name="CuadroTexto 12">
            <a:extLst>
              <a:ext uri="{FF2B5EF4-FFF2-40B4-BE49-F238E27FC236}">
                <a16:creationId xmlns="" xmlns:a16="http://schemas.microsoft.com/office/drawing/2014/main" id="{A7D72CBE-9D73-C54B-BFEB-58D4EE4AD602}"/>
              </a:ext>
            </a:extLst>
          </p:cNvPr>
          <p:cNvSpPr txBox="1"/>
          <p:nvPr/>
        </p:nvSpPr>
        <p:spPr>
          <a:xfrm>
            <a:off x="1129699" y="265479"/>
            <a:ext cx="4565247"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2800" b="0" u="none" strike="noStrike" cap="none" spc="0" normalizeH="0" baseline="0" dirty="0">
                <a:ln>
                  <a:noFill/>
                </a:ln>
                <a:solidFill>
                  <a:srgbClr val="28D2A6"/>
                </a:solidFill>
                <a:effectLst/>
                <a:uFillTx/>
                <a:latin typeface="Montserrat" pitchFamily="2" charset="77"/>
                <a:ea typeface="Helvetica Neue"/>
                <a:cs typeface="Helvetica Neue"/>
                <a:sym typeface="Helvetica Neue"/>
              </a:rPr>
              <a:t>INVERSIÓN RETORNABLE  </a:t>
            </a:r>
          </a:p>
        </p:txBody>
      </p:sp>
      <p:sp>
        <p:nvSpPr>
          <p:cNvPr id="10" name="CuadroTexto 9">
            <a:extLst>
              <a:ext uri="{FF2B5EF4-FFF2-40B4-BE49-F238E27FC236}">
                <a16:creationId xmlns="" xmlns:a16="http://schemas.microsoft.com/office/drawing/2014/main" id="{3212A7ED-AEB7-C04D-87EC-17F2996CE007}"/>
              </a:ext>
            </a:extLst>
          </p:cNvPr>
          <p:cNvSpPr txBox="1"/>
          <p:nvPr/>
        </p:nvSpPr>
        <p:spPr>
          <a:xfrm>
            <a:off x="890088" y="3108593"/>
            <a:ext cx="1180105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F57C11"/>
                </a:solidFill>
                <a:effectLst/>
                <a:uFillTx/>
                <a:latin typeface="Helvetica Neue"/>
                <a:ea typeface="Helvetica Neue"/>
                <a:cs typeface="Helvetica Neue"/>
                <a:sym typeface="Helvetica Neue"/>
              </a:rPr>
              <a:t>ASOCIADOS</a:t>
            </a:r>
            <a:r>
              <a:rPr kumimoji="0" lang="es-ES" sz="2400" b="1" i="0" u="none" strike="noStrike" cap="none" spc="0" normalizeH="0" dirty="0">
                <a:ln>
                  <a:noFill/>
                </a:ln>
                <a:solidFill>
                  <a:srgbClr val="F57C11"/>
                </a:solidFill>
                <a:effectLst/>
                <a:uFillTx/>
                <a:latin typeface="Helvetica Neue"/>
                <a:ea typeface="Helvetica Neue"/>
                <a:cs typeface="Helvetica Neue"/>
                <a:sym typeface="Helvetica Neue"/>
              </a:rPr>
              <a:t> DE</a:t>
            </a:r>
            <a:r>
              <a:rPr kumimoji="0" lang="es-ES" sz="2400" b="1" i="0" u="none" strike="noStrike" cap="none" spc="0" normalizeH="0" baseline="0" dirty="0">
                <a:ln>
                  <a:noFill/>
                </a:ln>
                <a:solidFill>
                  <a:srgbClr val="F57C11"/>
                </a:solidFill>
                <a:effectLst/>
                <a:uFillTx/>
                <a:latin typeface="Helvetica Neue"/>
                <a:ea typeface="Helvetica Neue"/>
                <a:cs typeface="Helvetica Neue"/>
                <a:sym typeface="Helvetica Neue"/>
              </a:rPr>
              <a:t> FEGAFON 0.-€ </a:t>
            </a:r>
            <a:r>
              <a:rPr lang="es-ES" dirty="0">
                <a:solidFill>
                  <a:srgbClr val="F57C11"/>
                </a:solidFill>
                <a:latin typeface="Helvetica Neue"/>
                <a:ea typeface="Helvetica Neue"/>
                <a:cs typeface="Helvetica Neue"/>
                <a:sym typeface="Helvetica Neue"/>
              </a:rPr>
              <a:t>+I.V.A </a:t>
            </a:r>
          </a:p>
          <a:p>
            <a:pPr algn="ctr" fontAlgn="auto">
              <a:spcBef>
                <a:spcPts val="0"/>
              </a:spcBef>
              <a:spcAft>
                <a:spcPts val="0"/>
              </a:spcAft>
            </a:pPr>
            <a:endParaRPr lang="es-ES" dirty="0">
              <a:solidFill>
                <a:srgbClr val="F57C11"/>
              </a:solidFill>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rgbClr val="F57C11"/>
              </a:solidFill>
              <a:effectLst/>
              <a:uFillTx/>
              <a:latin typeface="Helvetica Neue"/>
              <a:ea typeface="Helvetica Neue"/>
              <a:cs typeface="Helvetica Neue"/>
              <a:sym typeface="Helvetica Neue"/>
            </a:endParaRPr>
          </a:p>
        </p:txBody>
      </p:sp>
      <p:sp>
        <p:nvSpPr>
          <p:cNvPr id="4" name="CuadroTexto 3">
            <a:extLst>
              <a:ext uri="{FF2B5EF4-FFF2-40B4-BE49-F238E27FC236}">
                <a16:creationId xmlns="" xmlns:a16="http://schemas.microsoft.com/office/drawing/2014/main" id="{E210B0CE-48B1-E741-9FFA-97ADEF1B44F6}"/>
              </a:ext>
            </a:extLst>
          </p:cNvPr>
          <p:cNvSpPr txBox="1"/>
          <p:nvPr/>
        </p:nvSpPr>
        <p:spPr>
          <a:xfrm flipH="1">
            <a:off x="4013729" y="2335788"/>
            <a:ext cx="40253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1" name="CuadroTexto 10">
            <a:extLst>
              <a:ext uri="{FF2B5EF4-FFF2-40B4-BE49-F238E27FC236}">
                <a16:creationId xmlns="" xmlns:a16="http://schemas.microsoft.com/office/drawing/2014/main" id="{B863D200-E8D3-D24E-9A78-327EB4952401}"/>
              </a:ext>
            </a:extLst>
          </p:cNvPr>
          <p:cNvSpPr txBox="1"/>
          <p:nvPr/>
        </p:nvSpPr>
        <p:spPr>
          <a:xfrm>
            <a:off x="1956721" y="6219408"/>
            <a:ext cx="966778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dirty="0">
                <a:solidFill>
                  <a:schemeClr val="tx1"/>
                </a:solidFill>
                <a:latin typeface="Helvetica Neue"/>
                <a:ea typeface="Helvetica Neue"/>
                <a:cs typeface="Helvetica Neue"/>
                <a:sym typeface="Helvetica Neue"/>
              </a:rPr>
              <a:t>MANTENIMIENTO BASE DE DATOS  Y MEJORAS PLATAFORMA PERSONALIZADA 90.-€+ I.V.A AÑO*</a:t>
            </a:r>
            <a:endParaRPr kumimoji="0" lang="es-ES" sz="2400" b="1" i="0" u="none" strike="noStrike" cap="none" spc="0" normalizeH="0" baseline="0" dirty="0">
              <a:ln>
                <a:noFill/>
              </a:ln>
              <a:solidFill>
                <a:schemeClr val="tx1"/>
              </a:solidFill>
              <a:effectLst/>
              <a:uFillTx/>
              <a:latin typeface="Helvetica Neue"/>
              <a:ea typeface="Helvetica Neue"/>
              <a:cs typeface="Helvetica Neue"/>
              <a:sym typeface="Helvetica Neue"/>
            </a:endParaRPr>
          </a:p>
        </p:txBody>
      </p:sp>
      <p:pic>
        <p:nvPicPr>
          <p:cNvPr id="5" name="Imagen 4">
            <a:hlinkClick r:id="rId2"/>
            <a:extLst>
              <a:ext uri="{FF2B5EF4-FFF2-40B4-BE49-F238E27FC236}">
                <a16:creationId xmlns="" xmlns:a16="http://schemas.microsoft.com/office/drawing/2014/main" id="{89D4CF6F-4962-AE48-A741-43859C46F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823" y="8147482"/>
            <a:ext cx="4114800" cy="1254146"/>
          </a:xfrm>
          <a:prstGeom prst="rect">
            <a:avLst/>
          </a:prstGeom>
        </p:spPr>
      </p:pic>
      <p:pic>
        <p:nvPicPr>
          <p:cNvPr id="14" name="Imagen 13" descr="Imagen que contiene Logotipo&#10;&#10;Descripción generada automáticamente">
            <a:extLst>
              <a:ext uri="{FF2B5EF4-FFF2-40B4-BE49-F238E27FC236}">
                <a16:creationId xmlns="" xmlns:a16="http://schemas.microsoft.com/office/drawing/2014/main" id="{AFA61906-B770-2C42-9D36-7FC0EA8B0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2730" y="8777333"/>
            <a:ext cx="2477019" cy="680992"/>
          </a:xfrm>
          <a:prstGeom prst="rect">
            <a:avLst/>
          </a:prstGeom>
        </p:spPr>
      </p:pic>
      <p:sp>
        <p:nvSpPr>
          <p:cNvPr id="2" name="CuadroTexto 1">
            <a:extLst>
              <a:ext uri="{FF2B5EF4-FFF2-40B4-BE49-F238E27FC236}">
                <a16:creationId xmlns="" xmlns:a16="http://schemas.microsoft.com/office/drawing/2014/main" id="{C9F0F5EC-BA4C-2F4E-B22D-63D1A61BE7EE}"/>
              </a:ext>
            </a:extLst>
          </p:cNvPr>
          <p:cNvSpPr txBox="1"/>
          <p:nvPr/>
        </p:nvSpPr>
        <p:spPr>
          <a:xfrm>
            <a:off x="10921472" y="5964932"/>
            <a:ext cx="10265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7" name="Imagen 16" descr="Interfaz de usuario gráfica, Texto, Aplicación, Chat o mensaje de texto&#10;&#10;Descripción generada automáticamente">
            <a:extLst>
              <a:ext uri="{FF2B5EF4-FFF2-40B4-BE49-F238E27FC236}">
                <a16:creationId xmlns="" xmlns:a16="http://schemas.microsoft.com/office/drawing/2014/main" id="{67059605-47D0-714F-AACF-8C23B792D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6767" y="4876147"/>
            <a:ext cx="2344660" cy="1279740"/>
          </a:xfrm>
          <a:prstGeom prst="rect">
            <a:avLst/>
          </a:prstGeom>
        </p:spPr>
      </p:pic>
    </p:spTree>
    <p:extLst>
      <p:ext uri="{BB962C8B-B14F-4D97-AF65-F5344CB8AC3E}">
        <p14:creationId xmlns:p14="http://schemas.microsoft.com/office/powerpoint/2010/main" val="11907352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D2A6"/>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72839926-8B41-A74D-9B22-7B698100029C}"/>
              </a:ext>
            </a:extLst>
          </p:cNvPr>
          <p:cNvSpPr txBox="1"/>
          <p:nvPr/>
        </p:nvSpPr>
        <p:spPr>
          <a:xfrm>
            <a:off x="2130182" y="492177"/>
            <a:ext cx="7317493" cy="999761"/>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fontScale="92500" lnSpcReduction="20000"/>
          </a:bodyPr>
          <a:lstStyle/>
          <a:p>
            <a:pPr marL="0" marR="0" indent="0" defTabSz="914400" eaLnBrk="1" fontAlgn="auto" hangingPunct="1">
              <a:lnSpc>
                <a:spcPct val="90000"/>
              </a:lnSpc>
              <a:spcAft>
                <a:spcPts val="600"/>
              </a:spcAft>
              <a:buClrTx/>
              <a:buSzTx/>
              <a:tabLst/>
            </a:pPr>
            <a:endParaRPr lang="en-US" sz="3800" b="0" dirty="0">
              <a:solidFill>
                <a:schemeClr val="bg1"/>
              </a:solidFill>
              <a:latin typeface="Montserrat" pitchFamily="2" charset="77"/>
              <a:ea typeface="+mj-ea"/>
              <a:cs typeface="+mj-cs"/>
              <a:sym typeface="Helvetica Neue"/>
            </a:endParaRPr>
          </a:p>
          <a:p>
            <a:pPr marL="0" marR="0" indent="0" defTabSz="914400" eaLnBrk="1" fontAlgn="auto" hangingPunct="1">
              <a:lnSpc>
                <a:spcPct val="90000"/>
              </a:lnSpc>
              <a:spcAft>
                <a:spcPts val="600"/>
              </a:spcAft>
              <a:buClrTx/>
              <a:buSzTx/>
              <a:tabLst/>
            </a:pPr>
            <a:r>
              <a:rPr lang="en-US" sz="3800" b="0" dirty="0">
                <a:solidFill>
                  <a:schemeClr val="tx1"/>
                </a:solidFill>
                <a:latin typeface="Montserrat" pitchFamily="2" charset="77"/>
                <a:ea typeface="+mj-ea"/>
                <a:cs typeface="+mj-cs"/>
                <a:sym typeface="Helvetica Neue"/>
              </a:rPr>
              <a:t>¡ÚNETE A LA VENTA ON-LINE!</a:t>
            </a:r>
          </a:p>
        </p:txBody>
      </p:sp>
      <p:sp>
        <p:nvSpPr>
          <p:cNvPr id="2" name="Marcador de número de diapositiva 1">
            <a:extLst>
              <a:ext uri="{FF2B5EF4-FFF2-40B4-BE49-F238E27FC236}">
                <a16:creationId xmlns="" xmlns:a16="http://schemas.microsoft.com/office/drawing/2014/main" id="{81DB7A2E-4BD4-8444-BF10-49F25DAA94A9}"/>
              </a:ext>
            </a:extLst>
          </p:cNvPr>
          <p:cNvSpPr>
            <a:spLocks noGrp="1"/>
          </p:cNvSpPr>
          <p:nvPr>
            <p:ph type="sldNum" sz="quarter" idx="10"/>
          </p:nvPr>
        </p:nvSpPr>
        <p:spPr>
          <a:xfrm>
            <a:off x="13793833" y="10104444"/>
            <a:ext cx="2926080" cy="519289"/>
          </a:xfrm>
        </p:spPr>
        <p:txBody>
          <a:bodyPr vert="horz" lIns="91440" tIns="45720" rIns="91440" bIns="45720" rtlCol="0" anchor="ctr">
            <a:normAutofit/>
          </a:bodyPr>
          <a:lstStyle/>
          <a:p>
            <a:pPr algn="r" defTabSz="914400" fontAlgn="auto" hangingPunct="1">
              <a:spcBef>
                <a:spcPts val="0"/>
              </a:spcBef>
              <a:spcAft>
                <a:spcPts val="600"/>
              </a:spcAft>
              <a:defRPr/>
            </a:pPr>
            <a:fld id="{585351FF-9C90-1C47-B238-991735595D59}" type="slidenum">
              <a:rPr lang="en-US" altLang="es-ES" sz="1500" smtClean="0">
                <a:solidFill>
                  <a:schemeClr val="bg1"/>
                </a:solidFill>
                <a:latin typeface="Calibri" panose="020F0502020204030204"/>
                <a:ea typeface="+mn-ea"/>
                <a:cs typeface="+mn-cs"/>
              </a:rPr>
              <a:pPr algn="r" defTabSz="914400" fontAlgn="auto" hangingPunct="1">
                <a:spcBef>
                  <a:spcPts val="0"/>
                </a:spcBef>
                <a:spcAft>
                  <a:spcPts val="600"/>
                </a:spcAft>
                <a:defRPr/>
              </a:pPr>
              <a:t>9</a:t>
            </a:fld>
            <a:endParaRPr lang="en-US" altLang="es-ES" sz="1500">
              <a:solidFill>
                <a:schemeClr val="bg1"/>
              </a:solidFill>
              <a:latin typeface="Calibri" panose="020F0502020204030204"/>
              <a:ea typeface="+mn-ea"/>
              <a:cs typeface="+mn-cs"/>
            </a:endParaRPr>
          </a:p>
        </p:txBody>
      </p:sp>
      <p:sp>
        <p:nvSpPr>
          <p:cNvPr id="15361" name="www.industrialdecomponentes.com">
            <a:extLst>
              <a:ext uri="{FF2B5EF4-FFF2-40B4-BE49-F238E27FC236}">
                <a16:creationId xmlns="" xmlns:a16="http://schemas.microsoft.com/office/drawing/2014/main" id="{18FCB9DE-8D7D-524D-AD64-98C7AD08BB0C}"/>
              </a:ext>
            </a:extLst>
          </p:cNvPr>
          <p:cNvSpPr>
            <a:spLocks noChangeArrowheads="1"/>
          </p:cNvSpPr>
          <p:nvPr/>
        </p:nvSpPr>
        <p:spPr bwMode="auto">
          <a:xfrm>
            <a:off x="0" y="8473861"/>
            <a:ext cx="13004800" cy="1279739"/>
          </a:xfrm>
          <a:prstGeom prst="rect">
            <a:avLst/>
          </a:prstGeom>
          <a:solidFill>
            <a:schemeClr val="tx2"/>
          </a:solidFill>
          <a:ln>
            <a:noFill/>
          </a:ln>
        </p:spPr>
        <p:txBody>
          <a:bodyPr lIns="76200" tIns="76200" rIns="76200" bIns="76200"/>
          <a:lstStyle>
            <a:lvl1pPr>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584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endParaRPr lang="es-ES" altLang="es-ES" sz="2000" b="0" dirty="0">
              <a:solidFill>
                <a:srgbClr val="28D2A6"/>
              </a:solidFill>
              <a:latin typeface="Montserrat SemiBold" pitchFamily="2" charset="77"/>
              <a:ea typeface="Montserrat SemiBold" pitchFamily="2" charset="77"/>
              <a:cs typeface="Montserrat SemiBold" pitchFamily="2" charset="77"/>
              <a:sym typeface="Montserrat SemiBold" pitchFamily="2" charset="77"/>
            </a:endParaRPr>
          </a:p>
        </p:txBody>
      </p:sp>
      <p:pic>
        <p:nvPicPr>
          <p:cNvPr id="15362" name="Imagen 2">
            <a:extLst>
              <a:ext uri="{FF2B5EF4-FFF2-40B4-BE49-F238E27FC236}">
                <a16:creationId xmlns="" xmlns:a16="http://schemas.microsoft.com/office/drawing/2014/main" id="{46D8F0BF-4004-6647-890E-FCBEF8DEC162}"/>
              </a:ext>
            </a:extLst>
          </p:cNvPr>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tretch/>
        </p:blipFill>
        <p:spPr bwMode="auto">
          <a:xfrm>
            <a:off x="2452989" y="1883150"/>
            <a:ext cx="7580693" cy="63060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 xmlns:a16="http://schemas.microsoft.com/office/drawing/2014/main" id="{9F21319A-1F90-9342-86A1-B70E2DDFD41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13" t="3748" r="28869" b="4448"/>
          <a:stretch/>
        </p:blipFill>
        <p:spPr bwMode="auto">
          <a:xfrm>
            <a:off x="1704730" y="8671234"/>
            <a:ext cx="850904" cy="847232"/>
          </a:xfrm>
          <a:prstGeom prst="round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 xmlns:a16="http://schemas.microsoft.com/office/drawing/2014/main" id="{B4145B58-996E-0847-8CAD-019E15C6EDFB}"/>
              </a:ext>
            </a:extLst>
          </p:cNvPr>
          <p:cNvGrpSpPr/>
          <p:nvPr/>
        </p:nvGrpSpPr>
        <p:grpSpPr>
          <a:xfrm>
            <a:off x="2703016" y="8643036"/>
            <a:ext cx="1715521" cy="841255"/>
            <a:chOff x="4031428" y="7244594"/>
            <a:chExt cx="1538201" cy="512616"/>
          </a:xfrm>
        </p:grpSpPr>
        <p:sp>
          <p:nvSpPr>
            <p:cNvPr id="6" name="Rectángulo 5">
              <a:extLst>
                <a:ext uri="{FF2B5EF4-FFF2-40B4-BE49-F238E27FC236}">
                  <a16:creationId xmlns="" xmlns:a16="http://schemas.microsoft.com/office/drawing/2014/main" id="{7FE32441-74CC-2942-820A-CAEF581C64E2}"/>
                </a:ext>
              </a:extLst>
            </p:cNvPr>
            <p:cNvSpPr/>
            <p:nvPr/>
          </p:nvSpPr>
          <p:spPr>
            <a:xfrm>
              <a:off x="4031428" y="7253975"/>
              <a:ext cx="772584" cy="493862"/>
            </a:xfrm>
            <a:prstGeom prst="rect">
              <a:avLst/>
            </a:prstGeom>
            <a:solidFill>
              <a:srgbClr val="F57C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err="1">
                  <a:ln>
                    <a:noFill/>
                  </a:ln>
                  <a:solidFill>
                    <a:srgbClr val="FFFFFF"/>
                  </a:solidFill>
                  <a:effectLst/>
                  <a:uFillTx/>
                  <a:latin typeface="+mn-lt"/>
                  <a:ea typeface="+mn-ea"/>
                  <a:cs typeface="+mn-cs"/>
                  <a:sym typeface="Helvetica Neue Medium"/>
                </a:rPr>
                <a:t>ErP</a:t>
              </a:r>
              <a:endParaRPr kumimoji="0" lang="es-ES" sz="32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lang="es-ES" sz="1400" b="0" dirty="0">
                  <a:solidFill>
                    <a:srgbClr val="FFFFFF"/>
                  </a:solidFill>
                  <a:latin typeface="+mn-lt"/>
                  <a:ea typeface="+mn-ea"/>
                  <a:cs typeface="+mn-cs"/>
                  <a:sym typeface="Helvetica Neue Medium"/>
                </a:rPr>
                <a:t>READY</a:t>
              </a:r>
              <a:endParaRPr kumimoji="0" lang="es-E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8" name="Rectángulo 17">
              <a:extLst>
                <a:ext uri="{FF2B5EF4-FFF2-40B4-BE49-F238E27FC236}">
                  <a16:creationId xmlns="" xmlns:a16="http://schemas.microsoft.com/office/drawing/2014/main" id="{63EAF8A7-4AE6-0040-BB4C-9F24DA521406}"/>
                </a:ext>
              </a:extLst>
            </p:cNvPr>
            <p:cNvSpPr/>
            <p:nvPr/>
          </p:nvSpPr>
          <p:spPr>
            <a:xfrm>
              <a:off x="4797045" y="7244594"/>
              <a:ext cx="772584" cy="512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800" b="0" i="0" u="none" strike="noStrike" cap="none" spc="0" normalizeH="0" baseline="0" dirty="0">
                  <a:ln>
                    <a:noFill/>
                  </a:ln>
                  <a:solidFill>
                    <a:srgbClr val="FFFFFF"/>
                  </a:solidFill>
                  <a:effectLst/>
                  <a:uFillTx/>
                  <a:latin typeface="+mn-lt"/>
                  <a:ea typeface="+mn-ea"/>
                  <a:cs typeface="+mn-cs"/>
                  <a:sym typeface="Helvetica Neue Medium"/>
                </a:rPr>
                <a:t>APPLIES TO EUROPEAN DIRECTIVE FOR ENERGY RELATED PRODUCTS</a:t>
              </a:r>
              <a:endParaRPr kumimoji="0" lang="es-ES" sz="300" b="0" i="0" u="none" strike="noStrike" cap="none" spc="0" normalizeH="0" baseline="0" dirty="0">
                <a:ln>
                  <a:noFill/>
                </a:ln>
                <a:solidFill>
                  <a:srgbClr val="FFFFFF"/>
                </a:solidFill>
                <a:effectLst/>
                <a:uFillTx/>
                <a:latin typeface="+mn-lt"/>
                <a:ea typeface="+mn-ea"/>
                <a:cs typeface="+mn-cs"/>
                <a:sym typeface="Helvetica Neue Medium"/>
              </a:endParaRPr>
            </a:p>
          </p:txBody>
        </p:sp>
      </p:grpSp>
      <p:pic>
        <p:nvPicPr>
          <p:cNvPr id="1032" name="Picture 8" descr="TÜV SÜD - Wikipedia, la enciclopedia libre">
            <a:extLst>
              <a:ext uri="{FF2B5EF4-FFF2-40B4-BE49-F238E27FC236}">
                <a16:creationId xmlns="" xmlns:a16="http://schemas.microsoft.com/office/drawing/2014/main" id="{9AACB57A-623D-5846-A128-B9924B24D6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89" t="17945" r="19536" b="20569"/>
          <a:stretch/>
        </p:blipFill>
        <p:spPr bwMode="auto">
          <a:xfrm>
            <a:off x="773082" y="8654948"/>
            <a:ext cx="847081" cy="847231"/>
          </a:xfrm>
          <a:prstGeom prst="octagon">
            <a:avLst>
              <a:gd name="adj" fmla="val 29984"/>
            </a:avLst>
          </a:prstGeom>
          <a:noFill/>
          <a:extLst>
            <a:ext uri="{909E8E84-426E-40DD-AFC4-6F175D3DCCD1}">
              <a14:hiddenFill xmlns:a14="http://schemas.microsoft.com/office/drawing/2010/main">
                <a:solidFill>
                  <a:srgbClr val="FFFFFF"/>
                </a:solidFill>
              </a14:hiddenFill>
            </a:ext>
          </a:extLst>
        </p:spPr>
      </p:pic>
      <p:pic>
        <p:nvPicPr>
          <p:cNvPr id="1034" name="Picture 10" descr="Unión Europea - Wikipedia, la enciclopedia libre">
            <a:extLst>
              <a:ext uri="{FF2B5EF4-FFF2-40B4-BE49-F238E27FC236}">
                <a16:creationId xmlns="" xmlns:a16="http://schemas.microsoft.com/office/drawing/2014/main" id="{A8FA2E03-0574-8444-8DD0-BCCC918400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1934" y="8690500"/>
            <a:ext cx="1207447" cy="80491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 xmlns:a16="http://schemas.microsoft.com/office/drawing/2014/main" id="{F7932DE6-3881-BA44-8DF3-789F21761D7A}"/>
              </a:ext>
            </a:extLst>
          </p:cNvPr>
          <p:cNvSpPr/>
          <p:nvPr/>
        </p:nvSpPr>
        <p:spPr>
          <a:xfrm>
            <a:off x="5559381" y="8718570"/>
            <a:ext cx="368322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s-ES" sz="1100" b="0" i="0" u="none" strike="noStrike" cap="none" spc="0" normalizeH="0" baseline="0" dirty="0">
                <a:ln>
                  <a:noFill/>
                </a:ln>
                <a:solidFill>
                  <a:srgbClr val="FFFFFF"/>
                </a:solidFill>
                <a:effectLst/>
                <a:uFillTx/>
                <a:latin typeface="+mn-lt"/>
                <a:ea typeface="+mn-ea"/>
                <a:cs typeface="+mn-cs"/>
                <a:sym typeface="Helvetica Neue Medium"/>
              </a:rPr>
              <a:t>UNIÓN EUROPEA</a:t>
            </a:r>
          </a:p>
          <a:p>
            <a:pPr marL="0" marR="0" indent="0" defTabSz="584200" rtl="0" fontAlgn="auto" latinLnBrk="0" hangingPunct="0">
              <a:lnSpc>
                <a:spcPct val="100000"/>
              </a:lnSpc>
              <a:spcBef>
                <a:spcPts val="0"/>
              </a:spcBef>
              <a:spcAft>
                <a:spcPts val="0"/>
              </a:spcAft>
              <a:buClrTx/>
              <a:buSzTx/>
              <a:buFontTx/>
              <a:buNone/>
              <a:tabLst/>
            </a:pPr>
            <a:endParaRPr kumimoji="0" lang="es-ES" sz="11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defTabSz="584200" rtl="0" fontAlgn="auto" latinLnBrk="0" hangingPunct="0">
              <a:lnSpc>
                <a:spcPct val="100000"/>
              </a:lnSpc>
              <a:spcBef>
                <a:spcPts val="0"/>
              </a:spcBef>
              <a:spcAft>
                <a:spcPts val="0"/>
              </a:spcAft>
              <a:buClrTx/>
              <a:buSzTx/>
              <a:buFontTx/>
              <a:buNone/>
              <a:tabLst/>
            </a:pPr>
            <a:r>
              <a:rPr lang="es-ES" sz="1100" b="0" dirty="0">
                <a:solidFill>
                  <a:srgbClr val="FFFFFF"/>
                </a:solidFill>
                <a:latin typeface="+mn-lt"/>
                <a:ea typeface="+mn-ea"/>
                <a:cs typeface="+mn-cs"/>
                <a:sym typeface="Helvetica Neue Medium"/>
              </a:rPr>
              <a:t>Fondos Europeos</a:t>
            </a:r>
          </a:p>
          <a:p>
            <a:pPr marL="0" marR="0" indent="0" defTabSz="584200" rtl="0" fontAlgn="auto" latinLnBrk="0" hangingPunct="0">
              <a:lnSpc>
                <a:spcPct val="100000"/>
              </a:lnSpc>
              <a:spcBef>
                <a:spcPts val="0"/>
              </a:spcBef>
              <a:spcAft>
                <a:spcPts val="0"/>
              </a:spcAft>
              <a:buClrTx/>
              <a:buSzTx/>
              <a:buFontTx/>
              <a:buNone/>
              <a:tabLst/>
            </a:pPr>
            <a:r>
              <a:rPr lang="es-ES" sz="1100" b="0" dirty="0">
                <a:solidFill>
                  <a:srgbClr val="FFFFFF"/>
                </a:solidFill>
                <a:latin typeface="+mn-lt"/>
                <a:ea typeface="+mn-ea"/>
                <a:cs typeface="+mn-cs"/>
                <a:sym typeface="Helvetica Neue Medium"/>
              </a:rPr>
              <a:t>Estructurales de Inversión</a:t>
            </a:r>
            <a:endParaRPr kumimoji="0" lang="es-ES" sz="11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44" name="Picture 20" descr="Marcado CE de máquinas: 20 años y en pañales - Blog COIICV">
            <a:extLst>
              <a:ext uri="{FF2B5EF4-FFF2-40B4-BE49-F238E27FC236}">
                <a16:creationId xmlns="" xmlns:a16="http://schemas.microsoft.com/office/drawing/2014/main" id="{4D3E369E-3514-734A-96C9-C96B899F597C}"/>
              </a:ext>
            </a:extLst>
          </p:cNvPr>
          <p:cNvPicPr>
            <a:picLocks noChangeAspect="1" noChangeArrowheads="1"/>
          </p:cNvPicPr>
          <p:nvPr/>
        </p:nvPicPr>
        <p:blipFill>
          <a:blip r:embed="rId7"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1587266" y="8690500"/>
            <a:ext cx="1207447" cy="85090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descr="Imagen que contiene Logotipo&#10;&#10;Descripción generada automáticamente">
            <a:extLst>
              <a:ext uri="{FF2B5EF4-FFF2-40B4-BE49-F238E27FC236}">
                <a16:creationId xmlns="" xmlns:a16="http://schemas.microsoft.com/office/drawing/2014/main" id="{5D29B028-5E0C-B742-A2D2-F599D6D173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5173" y="8777804"/>
            <a:ext cx="2477019" cy="680992"/>
          </a:xfrm>
          <a:prstGeom prst="rect">
            <a:avLst/>
          </a:prstGeom>
        </p:spPr>
      </p:pic>
      <p:pic>
        <p:nvPicPr>
          <p:cNvPr id="5" name="Imagen 4" descr="Interfaz de usuario gráfica, Texto, Aplicación, Chat o mensaje de texto&#10;&#10;Descripción generada automáticamente">
            <a:extLst>
              <a:ext uri="{FF2B5EF4-FFF2-40B4-BE49-F238E27FC236}">
                <a16:creationId xmlns="" xmlns:a16="http://schemas.microsoft.com/office/drawing/2014/main" id="{986D1B92-A312-D04D-935B-F8376F1B26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14936" y="212198"/>
            <a:ext cx="2344660" cy="1279740"/>
          </a:xfrm>
          <a:prstGeom prst="rect">
            <a:avLst/>
          </a:prstGeom>
        </p:spPr>
      </p:pic>
    </p:spTree>
    <p:extLst>
      <p:ext uri="{BB962C8B-B14F-4D97-AF65-F5344CB8AC3E}">
        <p14:creationId xmlns:p14="http://schemas.microsoft.com/office/powerpoint/2010/main" val="1804632037"/>
      </p:ext>
    </p:extLst>
  </p:cSld>
  <p:clrMapOvr>
    <a:masterClrMapping/>
  </p:clrMapOvr>
  <p:transition spd="med" advClick="0" advTm="0"/>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2117</TotalTime>
  <Words>702</Words>
  <Application>Microsoft Office PowerPoint</Application>
  <PresentationFormat>Personalizado</PresentationFormat>
  <Paragraphs>94</Paragraphs>
  <Slides>9</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Arial</vt:lpstr>
      <vt:lpstr>Calibri</vt:lpstr>
      <vt:lpstr>Helvetica Neue</vt:lpstr>
      <vt:lpstr>Helvetica Neue Light</vt:lpstr>
      <vt:lpstr>Helvetica Neue Medium</vt:lpstr>
      <vt:lpstr>Helvetica Neue Thin</vt:lpstr>
      <vt:lpstr>Montserrat</vt:lpstr>
      <vt:lpstr>Montserrat Light</vt:lpstr>
      <vt:lpstr>Montserrat SemiBold</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 Pereda</dc:creator>
  <cp:lastModifiedBy>AGASCA2</cp:lastModifiedBy>
  <cp:revision>87</cp:revision>
  <cp:lastPrinted>2021-03-10T09:45:46Z</cp:lastPrinted>
  <dcterms:created xsi:type="dcterms:W3CDTF">2020-07-20T10:23:13Z</dcterms:created>
  <dcterms:modified xsi:type="dcterms:W3CDTF">2021-09-02T08:43:45Z</dcterms:modified>
</cp:coreProperties>
</file>